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3" r:id="rId1"/>
  </p:sldMasterIdLst>
  <p:notesMasterIdLst>
    <p:notesMasterId r:id="rId23"/>
  </p:notesMasterIdLst>
  <p:sldIdLst>
    <p:sldId id="325" r:id="rId2"/>
    <p:sldId id="326" r:id="rId3"/>
    <p:sldId id="327" r:id="rId4"/>
    <p:sldId id="328" r:id="rId5"/>
    <p:sldId id="329" r:id="rId6"/>
    <p:sldId id="345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46" r:id="rId16"/>
    <p:sldId id="339" r:id="rId17"/>
    <p:sldId id="340" r:id="rId18"/>
    <p:sldId id="341" r:id="rId19"/>
    <p:sldId id="342" r:id="rId20"/>
    <p:sldId id="343" r:id="rId21"/>
    <p:sldId id="344" r:id="rId22"/>
  </p:sldIdLst>
  <p:sldSz cx="9144000" cy="6858000" type="screen4x3"/>
  <p:notesSz cx="6858000" cy="9144000"/>
  <p:defaultTextStyle>
    <a:defPPr>
      <a:defRPr lang="sv-SE"/>
    </a:defPPr>
    <a:lvl1pPr marL="0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463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931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397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5862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2327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8794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5260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1726" algn="l" defTabSz="91293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2" autoAdjust="0"/>
    <p:restoredTop sz="93147" autoAdjust="0"/>
  </p:normalViewPr>
  <p:slideViewPr>
    <p:cSldViewPr>
      <p:cViewPr varScale="1">
        <p:scale>
          <a:sx n="60" d="100"/>
          <a:sy n="60" d="100"/>
        </p:scale>
        <p:origin x="1072" y="176"/>
      </p:cViewPr>
      <p:guideLst>
        <p:guide orient="horz" pos="216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D2BD5-921C-439E-8DFF-A4F61DE909D5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D65BD-889F-459F-9228-0DCC861F6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4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Airport to</a:t>
            </a:r>
            <a:r>
              <a:rPr lang="sv-SE" baseline="0" dirty="0"/>
              <a:t> central station</a:t>
            </a:r>
          </a:p>
          <a:p>
            <a:r>
              <a:rPr lang="sv-SE" baseline="0" dirty="0" err="1"/>
              <a:t>Take</a:t>
            </a:r>
            <a:r>
              <a:rPr lang="sv-SE" baseline="0" dirty="0"/>
              <a:t> </a:t>
            </a:r>
            <a:r>
              <a:rPr lang="sv-SE" baseline="0" dirty="0" err="1"/>
              <a:t>line</a:t>
            </a:r>
            <a:r>
              <a:rPr lang="sv-SE" baseline="0" dirty="0"/>
              <a:t> 3 or </a:t>
            </a:r>
            <a:r>
              <a:rPr lang="sv-SE" baseline="0" dirty="0" err="1"/>
              <a:t>line</a:t>
            </a:r>
            <a:r>
              <a:rPr lang="sv-SE" baseline="0" dirty="0"/>
              <a:t> 4 </a:t>
            </a:r>
            <a:r>
              <a:rPr lang="sv-SE" baseline="0" dirty="0" err="1"/>
              <a:t>to</a:t>
            </a:r>
            <a:r>
              <a:rPr lang="sv-SE" baseline="0" dirty="0"/>
              <a:t> </a:t>
            </a:r>
            <a:r>
              <a:rPr lang="sv-SE" baseline="0" dirty="0" err="1"/>
              <a:t>Nyl</a:t>
            </a:r>
            <a:r>
              <a:rPr lang="sv-SE" baseline="0" dirty="0"/>
              <a:t>… (</a:t>
            </a:r>
            <a:r>
              <a:rPr lang="sv-SE" baseline="0" dirty="0" err="1"/>
              <a:t>Stattnet</a:t>
            </a:r>
            <a:r>
              <a:rPr lang="sv-SE" baseline="0" dirty="0"/>
              <a:t>)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16607F-F682-4ACC-9B48-EA7CEBC48E5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609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ktangel 13"/>
          <p:cNvSpPr/>
          <p:nvPr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9" b="7207"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ruta 5"/>
          <p:cNvSpPr txBox="1"/>
          <p:nvPr/>
        </p:nvSpPr>
        <p:spPr>
          <a:xfrm>
            <a:off x="7103422" y="263482"/>
            <a:ext cx="1779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b="1" dirty="0"/>
              <a:t>KTH ROYAL INSTITUTE</a:t>
            </a:r>
            <a:br>
              <a:rPr lang="sv-SE" sz="1100" b="1" dirty="0"/>
            </a:br>
            <a:r>
              <a:rPr lang="sv-SE" sz="1100" b="1" dirty="0"/>
              <a:t>OF</a:t>
            </a:r>
            <a:r>
              <a:rPr lang="sv-SE" sz="1100" b="1" baseline="0" dirty="0"/>
              <a:t> TECHNOLOGY</a:t>
            </a:r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40716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tx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172270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1" y="384398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23528" y="1556792"/>
            <a:ext cx="8231511" cy="4104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2016-11-20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1" y="6308738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899"/>
              </a:lnSpc>
              <a:defRPr sz="7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2800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9" b="7207"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8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title"/>
          </p:nvPr>
        </p:nvSpPr>
        <p:spPr>
          <a:xfrm>
            <a:off x="1308620" y="332656"/>
            <a:ext cx="7511852" cy="6683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43202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312982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23528" y="1340768"/>
            <a:ext cx="4608512" cy="43202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340768"/>
            <a:ext cx="3328988" cy="4320257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331640" y="332656"/>
            <a:ext cx="7223398" cy="6683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267770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536" y="1582740"/>
            <a:ext cx="4564992" cy="40782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>
          <a:xfrm>
            <a:off x="5226050" y="1582740"/>
            <a:ext cx="3328988" cy="407828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232454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latshållare för bild 8"/>
          <p:cNvSpPr>
            <a:spLocks noGrp="1"/>
          </p:cNvSpPr>
          <p:nvPr>
            <p:ph type="pic" sz="quarter" idx="14"/>
          </p:nvPr>
        </p:nvSpPr>
        <p:spPr>
          <a:xfrm>
            <a:off x="1619250" y="1582739"/>
            <a:ext cx="3328988" cy="40782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252940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-10639" y="1582739"/>
            <a:ext cx="9208426" cy="4713858"/>
          </a:xfrm>
          <a:custGeom>
            <a:avLst/>
            <a:gdLst>
              <a:gd name="connsiteX0" fmla="*/ 708568 w 9144000"/>
              <a:gd name="connsiteY0" fmla="*/ 0 h 4251325"/>
              <a:gd name="connsiteX1" fmla="*/ 9144000 w 9144000"/>
              <a:gd name="connsiteY1" fmla="*/ 0 h 4251325"/>
              <a:gd name="connsiteX2" fmla="*/ 9144000 w 9144000"/>
              <a:gd name="connsiteY2" fmla="*/ 0 h 4251325"/>
              <a:gd name="connsiteX3" fmla="*/ 9144000 w 9144000"/>
              <a:gd name="connsiteY3" fmla="*/ 3542757 h 4251325"/>
              <a:gd name="connsiteX4" fmla="*/ 8435432 w 9144000"/>
              <a:gd name="connsiteY4" fmla="*/ 4251325 h 4251325"/>
              <a:gd name="connsiteX5" fmla="*/ 0 w 9144000"/>
              <a:gd name="connsiteY5" fmla="*/ 4251325 h 4251325"/>
              <a:gd name="connsiteX6" fmla="*/ 0 w 9144000"/>
              <a:gd name="connsiteY6" fmla="*/ 4251325 h 4251325"/>
              <a:gd name="connsiteX7" fmla="*/ 0 w 9144000"/>
              <a:gd name="connsiteY7" fmla="*/ 708568 h 4251325"/>
              <a:gd name="connsiteX8" fmla="*/ 708568 w 9144000"/>
              <a:gd name="connsiteY8" fmla="*/ 0 h 4251325"/>
              <a:gd name="connsiteX0" fmla="*/ 180030 w 9301262"/>
              <a:gd name="connsiteY0" fmla="*/ 0 h 4260850"/>
              <a:gd name="connsiteX1" fmla="*/ 9301262 w 9301262"/>
              <a:gd name="connsiteY1" fmla="*/ 9525 h 4260850"/>
              <a:gd name="connsiteX2" fmla="*/ 9301262 w 9301262"/>
              <a:gd name="connsiteY2" fmla="*/ 9525 h 4260850"/>
              <a:gd name="connsiteX3" fmla="*/ 9301262 w 9301262"/>
              <a:gd name="connsiteY3" fmla="*/ 3552282 h 4260850"/>
              <a:gd name="connsiteX4" fmla="*/ 8592694 w 9301262"/>
              <a:gd name="connsiteY4" fmla="*/ 4260850 h 4260850"/>
              <a:gd name="connsiteX5" fmla="*/ 157262 w 9301262"/>
              <a:gd name="connsiteY5" fmla="*/ 4260850 h 4260850"/>
              <a:gd name="connsiteX6" fmla="*/ 157262 w 9301262"/>
              <a:gd name="connsiteY6" fmla="*/ 4260850 h 4260850"/>
              <a:gd name="connsiteX7" fmla="*/ 157262 w 9301262"/>
              <a:gd name="connsiteY7" fmla="*/ 718093 h 4260850"/>
              <a:gd name="connsiteX8" fmla="*/ 180030 w 9301262"/>
              <a:gd name="connsiteY8" fmla="*/ 0 h 4260850"/>
              <a:gd name="connsiteX0" fmla="*/ 23406 w 9144638"/>
              <a:gd name="connsiteY0" fmla="*/ 0 h 4260850"/>
              <a:gd name="connsiteX1" fmla="*/ 9144638 w 9144638"/>
              <a:gd name="connsiteY1" fmla="*/ 9525 h 4260850"/>
              <a:gd name="connsiteX2" fmla="*/ 9144638 w 9144638"/>
              <a:gd name="connsiteY2" fmla="*/ 9525 h 4260850"/>
              <a:gd name="connsiteX3" fmla="*/ 9144638 w 9144638"/>
              <a:gd name="connsiteY3" fmla="*/ 3552282 h 4260850"/>
              <a:gd name="connsiteX4" fmla="*/ 8436070 w 9144638"/>
              <a:gd name="connsiteY4" fmla="*/ 4260850 h 4260850"/>
              <a:gd name="connsiteX5" fmla="*/ 638 w 9144638"/>
              <a:gd name="connsiteY5" fmla="*/ 4260850 h 4260850"/>
              <a:gd name="connsiteX6" fmla="*/ 638 w 9144638"/>
              <a:gd name="connsiteY6" fmla="*/ 4260850 h 4260850"/>
              <a:gd name="connsiteX7" fmla="*/ 638 w 9144638"/>
              <a:gd name="connsiteY7" fmla="*/ 718093 h 4260850"/>
              <a:gd name="connsiteX8" fmla="*/ 23406 w 9144638"/>
              <a:gd name="connsiteY8" fmla="*/ 0 h 4260850"/>
              <a:gd name="connsiteX0" fmla="*/ 11705 w 9161512"/>
              <a:gd name="connsiteY0" fmla="*/ 9525 h 4251325"/>
              <a:gd name="connsiteX1" fmla="*/ 9161512 w 9161512"/>
              <a:gd name="connsiteY1" fmla="*/ 0 h 4251325"/>
              <a:gd name="connsiteX2" fmla="*/ 9161512 w 9161512"/>
              <a:gd name="connsiteY2" fmla="*/ 0 h 4251325"/>
              <a:gd name="connsiteX3" fmla="*/ 9161512 w 9161512"/>
              <a:gd name="connsiteY3" fmla="*/ 3542757 h 4251325"/>
              <a:gd name="connsiteX4" fmla="*/ 8452944 w 9161512"/>
              <a:gd name="connsiteY4" fmla="*/ 4251325 h 4251325"/>
              <a:gd name="connsiteX5" fmla="*/ 17512 w 9161512"/>
              <a:gd name="connsiteY5" fmla="*/ 4251325 h 4251325"/>
              <a:gd name="connsiteX6" fmla="*/ 17512 w 9161512"/>
              <a:gd name="connsiteY6" fmla="*/ 4251325 h 4251325"/>
              <a:gd name="connsiteX7" fmla="*/ 17512 w 9161512"/>
              <a:gd name="connsiteY7" fmla="*/ 708568 h 4251325"/>
              <a:gd name="connsiteX8" fmla="*/ 11705 w 9161512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8441308 w 9149876"/>
              <a:gd name="connsiteY4" fmla="*/ 42513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1316608 w 9149876"/>
              <a:gd name="connsiteY4" fmla="*/ 39465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542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23432 w 9156700"/>
              <a:gd name="connsiteY4" fmla="*/ 39465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0 w 9156700"/>
              <a:gd name="connsiteY6" fmla="*/ 4270375 h 4270375"/>
              <a:gd name="connsiteX7" fmla="*/ 12700 w 9156700"/>
              <a:gd name="connsiteY7" fmla="*/ 708568 h 4270375"/>
              <a:gd name="connsiteX8" fmla="*/ 6893 w 9156700"/>
              <a:gd name="connsiteY8" fmla="*/ 9525 h 427037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084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211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57675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13243 w 9163050"/>
              <a:gd name="connsiteY0" fmla="*/ 9525 h 4295946"/>
              <a:gd name="connsiteX1" fmla="*/ 9163050 w 9163050"/>
              <a:gd name="connsiteY1" fmla="*/ 0 h 4295946"/>
              <a:gd name="connsiteX2" fmla="*/ 9163050 w 9163050"/>
              <a:gd name="connsiteY2" fmla="*/ 0 h 4295946"/>
              <a:gd name="connsiteX3" fmla="*/ 9163050 w 9163050"/>
              <a:gd name="connsiteY3" fmla="*/ 3923757 h 4295946"/>
              <a:gd name="connsiteX4" fmla="*/ 1348832 w 9163050"/>
              <a:gd name="connsiteY4" fmla="*/ 3921125 h 4295946"/>
              <a:gd name="connsiteX5" fmla="*/ 1209675 w 9163050"/>
              <a:gd name="connsiteY5" fmla="*/ 4283160 h 4295946"/>
              <a:gd name="connsiteX6" fmla="*/ 0 w 9163050"/>
              <a:gd name="connsiteY6" fmla="*/ 4295946 h 4295946"/>
              <a:gd name="connsiteX7" fmla="*/ 19050 w 9163050"/>
              <a:gd name="connsiteY7" fmla="*/ 708568 h 4295946"/>
              <a:gd name="connsiteX8" fmla="*/ 13243 w 9163050"/>
              <a:gd name="connsiteY8" fmla="*/ 9525 h 4295946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1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2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30693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59604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6812"/>
              <a:gd name="connsiteX1" fmla="*/ 9156700 w 9156700"/>
              <a:gd name="connsiteY1" fmla="*/ 0 h 4276812"/>
              <a:gd name="connsiteX2" fmla="*/ 9156700 w 9156700"/>
              <a:gd name="connsiteY2" fmla="*/ 0 h 4276812"/>
              <a:gd name="connsiteX3" fmla="*/ 9156700 w 9156700"/>
              <a:gd name="connsiteY3" fmla="*/ 3923757 h 4276812"/>
              <a:gd name="connsiteX4" fmla="*/ 1342482 w 9156700"/>
              <a:gd name="connsiteY4" fmla="*/ 3959604 h 4276812"/>
              <a:gd name="connsiteX5" fmla="*/ 1203325 w 9156700"/>
              <a:gd name="connsiteY5" fmla="*/ 4267882 h 4276812"/>
              <a:gd name="connsiteX6" fmla="*/ 0 w 9156700"/>
              <a:gd name="connsiteY6" fmla="*/ 4276812 h 4276812"/>
              <a:gd name="connsiteX7" fmla="*/ 12700 w 9156700"/>
              <a:gd name="connsiteY7" fmla="*/ 708568 h 4276812"/>
              <a:gd name="connsiteX8" fmla="*/ 6893 w 9156700"/>
              <a:gd name="connsiteY8" fmla="*/ 9525 h 427681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69276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54641"/>
              <a:gd name="connsiteY0" fmla="*/ 9525 h 4267882"/>
              <a:gd name="connsiteX1" fmla="*/ 9149876 w 9154641"/>
              <a:gd name="connsiteY1" fmla="*/ 0 h 4267882"/>
              <a:gd name="connsiteX2" fmla="*/ 9149876 w 9154641"/>
              <a:gd name="connsiteY2" fmla="*/ 0 h 4267882"/>
              <a:gd name="connsiteX3" fmla="*/ 9154641 w 9154641"/>
              <a:gd name="connsiteY3" fmla="*/ 3952802 h 4267882"/>
              <a:gd name="connsiteX4" fmla="*/ 1338039 w 9154641"/>
              <a:gd name="connsiteY4" fmla="*/ 3954857 h 4267882"/>
              <a:gd name="connsiteX5" fmla="*/ 1196501 w 9154641"/>
              <a:gd name="connsiteY5" fmla="*/ 4267882 h 4267882"/>
              <a:gd name="connsiteX6" fmla="*/ 2701 w 9154641"/>
              <a:gd name="connsiteY6" fmla="*/ 4264722 h 4267882"/>
              <a:gd name="connsiteX7" fmla="*/ 5876 w 9154641"/>
              <a:gd name="connsiteY7" fmla="*/ 708568 h 4267882"/>
              <a:gd name="connsiteX8" fmla="*/ 69 w 9154641"/>
              <a:gd name="connsiteY8" fmla="*/ 9525 h 4267882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9702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174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0600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7847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19844 w 9150032"/>
              <a:gd name="connsiteY4" fmla="*/ 3967847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5 w 9150032"/>
              <a:gd name="connsiteY4" fmla="*/ 3960599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3115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3115 w 9150032"/>
              <a:gd name="connsiteY5" fmla="*/ 4275168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4831"/>
              <a:gd name="connsiteX1" fmla="*/ 9149876 w 9150032"/>
              <a:gd name="connsiteY1" fmla="*/ 9702 h 4284831"/>
              <a:gd name="connsiteX2" fmla="*/ 9149876 w 9150032"/>
              <a:gd name="connsiteY2" fmla="*/ 89 h 4284831"/>
              <a:gd name="connsiteX3" fmla="*/ 9141983 w 9150032"/>
              <a:gd name="connsiteY3" fmla="*/ 3960138 h 4284831"/>
              <a:gd name="connsiteX4" fmla="*/ 1326965 w 9150032"/>
              <a:gd name="connsiteY4" fmla="*/ 3960599 h 4284831"/>
              <a:gd name="connsiteX5" fmla="*/ 1210742 w 9150032"/>
              <a:gd name="connsiteY5" fmla="*/ 4284831 h 4284831"/>
              <a:gd name="connsiteX6" fmla="*/ 2701 w 9150032"/>
              <a:gd name="connsiteY6" fmla="*/ 4279257 h 4284831"/>
              <a:gd name="connsiteX7" fmla="*/ 5876 w 9150032"/>
              <a:gd name="connsiteY7" fmla="*/ 718270 h 4284831"/>
              <a:gd name="connsiteX8" fmla="*/ 69 w 9150032"/>
              <a:gd name="connsiteY8" fmla="*/ 0 h 4284831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4089"/>
              <a:gd name="connsiteX1" fmla="*/ 9149876 w 9150032"/>
              <a:gd name="connsiteY1" fmla="*/ 9702 h 4284089"/>
              <a:gd name="connsiteX2" fmla="*/ 9149876 w 9150032"/>
              <a:gd name="connsiteY2" fmla="*/ 89 h 4284089"/>
              <a:gd name="connsiteX3" fmla="*/ 9141983 w 9150032"/>
              <a:gd name="connsiteY3" fmla="*/ 3960138 h 4284089"/>
              <a:gd name="connsiteX4" fmla="*/ 1326965 w 9150032"/>
              <a:gd name="connsiteY4" fmla="*/ 3960599 h 4284089"/>
              <a:gd name="connsiteX5" fmla="*/ 1213116 w 9150032"/>
              <a:gd name="connsiteY5" fmla="*/ 4282416 h 4284089"/>
              <a:gd name="connsiteX6" fmla="*/ 2701 w 9150032"/>
              <a:gd name="connsiteY6" fmla="*/ 4284089 h 4284089"/>
              <a:gd name="connsiteX7" fmla="*/ 5876 w 9150032"/>
              <a:gd name="connsiteY7" fmla="*/ 718270 h 4284089"/>
              <a:gd name="connsiteX8" fmla="*/ 69 w 9150032"/>
              <a:gd name="connsiteY8" fmla="*/ 0 h 4284089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5075 w 9150032"/>
              <a:gd name="connsiteY6" fmla="*/ 4281672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5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2219 w 9150032"/>
              <a:gd name="connsiteY4" fmla="*/ 3970263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7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31714 w 9150006"/>
              <a:gd name="connsiteY4" fmla="*/ 3963015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17134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07470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5733 w 9150006"/>
              <a:gd name="connsiteY5" fmla="*/ 4005054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3360 w 9150006"/>
              <a:gd name="connsiteY5" fmla="*/ 4002638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213854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196100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65541"/>
              <a:gd name="connsiteX1" fmla="*/ 9150613 w 9152201"/>
              <a:gd name="connsiteY1" fmla="*/ 9702 h 4265541"/>
              <a:gd name="connsiteX2" fmla="*/ 9150613 w 9152201"/>
              <a:gd name="connsiteY2" fmla="*/ 89 h 4265541"/>
              <a:gd name="connsiteX3" fmla="*/ 9140347 w 9152201"/>
              <a:gd name="connsiteY3" fmla="*/ 3967387 h 4265541"/>
              <a:gd name="connsiteX4" fmla="*/ 1344317 w 9152201"/>
              <a:gd name="connsiteY4" fmla="*/ 3963016 h 4265541"/>
              <a:gd name="connsiteX5" fmla="*/ 1269350 w 9152201"/>
              <a:gd name="connsiteY5" fmla="*/ 4009885 h 4265541"/>
              <a:gd name="connsiteX6" fmla="*/ 1262230 w 9152201"/>
              <a:gd name="connsiteY6" fmla="*/ 4220084 h 4265541"/>
              <a:gd name="connsiteX7" fmla="*/ 1196100 w 9152201"/>
              <a:gd name="connsiteY7" fmla="*/ 4258492 h 4265541"/>
              <a:gd name="connsiteX8" fmla="*/ 4376 w 9152201"/>
              <a:gd name="connsiteY8" fmla="*/ 4265541 h 4265541"/>
              <a:gd name="connsiteX9" fmla="*/ 6613 w 9152201"/>
              <a:gd name="connsiteY9" fmla="*/ 718270 h 4265541"/>
              <a:gd name="connsiteX10" fmla="*/ 806 w 9152201"/>
              <a:gd name="connsiteY10" fmla="*/ 0 h 4265541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75580"/>
              <a:gd name="connsiteX1" fmla="*/ 9150613 w 9152201"/>
              <a:gd name="connsiteY1" fmla="*/ 9702 h 4275580"/>
              <a:gd name="connsiteX2" fmla="*/ 9150613 w 9152201"/>
              <a:gd name="connsiteY2" fmla="*/ 89 h 4275580"/>
              <a:gd name="connsiteX3" fmla="*/ 9140347 w 9152201"/>
              <a:gd name="connsiteY3" fmla="*/ 3967387 h 4275580"/>
              <a:gd name="connsiteX4" fmla="*/ 1344317 w 9152201"/>
              <a:gd name="connsiteY4" fmla="*/ 3963016 h 4275580"/>
              <a:gd name="connsiteX5" fmla="*/ 1269350 w 9152201"/>
              <a:gd name="connsiteY5" fmla="*/ 4009885 h 4275580"/>
              <a:gd name="connsiteX6" fmla="*/ 1262230 w 9152201"/>
              <a:gd name="connsiteY6" fmla="*/ 4220084 h 4275580"/>
              <a:gd name="connsiteX7" fmla="*/ 1173736 w 9152201"/>
              <a:gd name="connsiteY7" fmla="*/ 4268653 h 4275580"/>
              <a:gd name="connsiteX8" fmla="*/ 4376 w 9152201"/>
              <a:gd name="connsiteY8" fmla="*/ 4265541 h 4275580"/>
              <a:gd name="connsiteX9" fmla="*/ 6613 w 9152201"/>
              <a:gd name="connsiteY9" fmla="*/ 718270 h 4275580"/>
              <a:gd name="connsiteX10" fmla="*/ 806 w 9152201"/>
              <a:gd name="connsiteY10" fmla="*/ 0 h 4275580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90821"/>
              <a:gd name="connsiteX1" fmla="*/ 9150613 w 9152201"/>
              <a:gd name="connsiteY1" fmla="*/ 9702 h 4290821"/>
              <a:gd name="connsiteX2" fmla="*/ 9150613 w 9152201"/>
              <a:gd name="connsiteY2" fmla="*/ 89 h 4290821"/>
              <a:gd name="connsiteX3" fmla="*/ 9140347 w 9152201"/>
              <a:gd name="connsiteY3" fmla="*/ 3967387 h 4290821"/>
              <a:gd name="connsiteX4" fmla="*/ 1344317 w 9152201"/>
              <a:gd name="connsiteY4" fmla="*/ 3963016 h 4290821"/>
              <a:gd name="connsiteX5" fmla="*/ 1269350 w 9152201"/>
              <a:gd name="connsiteY5" fmla="*/ 4009885 h 4290821"/>
              <a:gd name="connsiteX6" fmla="*/ 1262230 w 9152201"/>
              <a:gd name="connsiteY6" fmla="*/ 4220084 h 4290821"/>
              <a:gd name="connsiteX7" fmla="*/ 1173736 w 9152201"/>
              <a:gd name="connsiteY7" fmla="*/ 4268653 h 4290821"/>
              <a:gd name="connsiteX8" fmla="*/ 4376 w 9152201"/>
              <a:gd name="connsiteY8" fmla="*/ 4265541 h 4290821"/>
              <a:gd name="connsiteX9" fmla="*/ 6613 w 9152201"/>
              <a:gd name="connsiteY9" fmla="*/ 718270 h 4290821"/>
              <a:gd name="connsiteX10" fmla="*/ 806 w 9152201"/>
              <a:gd name="connsiteY10" fmla="*/ 0 h 4290821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4376 w 9152201"/>
              <a:gd name="connsiteY8" fmla="*/ 4265541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2201"/>
              <a:gd name="connsiteY0" fmla="*/ 0 h 4275702"/>
              <a:gd name="connsiteX1" fmla="*/ 9150613 w 9152201"/>
              <a:gd name="connsiteY1" fmla="*/ 9702 h 4275702"/>
              <a:gd name="connsiteX2" fmla="*/ 9150613 w 9152201"/>
              <a:gd name="connsiteY2" fmla="*/ 89 h 4275702"/>
              <a:gd name="connsiteX3" fmla="*/ 9140347 w 9152201"/>
              <a:gd name="connsiteY3" fmla="*/ 3967387 h 4275702"/>
              <a:gd name="connsiteX4" fmla="*/ 1344317 w 9152201"/>
              <a:gd name="connsiteY4" fmla="*/ 3963016 h 4275702"/>
              <a:gd name="connsiteX5" fmla="*/ 1269350 w 9152201"/>
              <a:gd name="connsiteY5" fmla="*/ 4009885 h 4275702"/>
              <a:gd name="connsiteX6" fmla="*/ 1262230 w 9152201"/>
              <a:gd name="connsiteY6" fmla="*/ 4220084 h 4275702"/>
              <a:gd name="connsiteX7" fmla="*/ 1173736 w 9152201"/>
              <a:gd name="connsiteY7" fmla="*/ 4268653 h 4275702"/>
              <a:gd name="connsiteX8" fmla="*/ 0 w 9152201"/>
              <a:gd name="connsiteY8" fmla="*/ 4275702 h 4275702"/>
              <a:gd name="connsiteX9" fmla="*/ 6613 w 9152201"/>
              <a:gd name="connsiteY9" fmla="*/ 718270 h 4275702"/>
              <a:gd name="connsiteX10" fmla="*/ 806 w 9152201"/>
              <a:gd name="connsiteY10" fmla="*/ 0 h 4275702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0 w 9152201"/>
              <a:gd name="connsiteY8" fmla="*/ 4265542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45123 w 9153007"/>
              <a:gd name="connsiteY4" fmla="*/ 396301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39531 w 9153007"/>
              <a:gd name="connsiteY4" fmla="*/ 3968097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1134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4881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67917"/>
              <a:gd name="connsiteY0" fmla="*/ 0 h 4276230"/>
              <a:gd name="connsiteX1" fmla="*/ 9151419 w 9167917"/>
              <a:gd name="connsiteY1" fmla="*/ 9702 h 4276230"/>
              <a:gd name="connsiteX2" fmla="*/ 9151419 w 9167917"/>
              <a:gd name="connsiteY2" fmla="*/ 89 h 4276230"/>
              <a:gd name="connsiteX3" fmla="*/ 9167917 w 9167917"/>
              <a:gd name="connsiteY3" fmla="*/ 3974881 h 4276230"/>
              <a:gd name="connsiteX4" fmla="*/ 1352489 w 9167917"/>
              <a:gd name="connsiteY4" fmla="*/ 3975946 h 4276230"/>
              <a:gd name="connsiteX5" fmla="*/ 1270156 w 9167917"/>
              <a:gd name="connsiteY5" fmla="*/ 4009885 h 4276230"/>
              <a:gd name="connsiteX6" fmla="*/ 1263036 w 9167917"/>
              <a:gd name="connsiteY6" fmla="*/ 4220084 h 4276230"/>
              <a:gd name="connsiteX7" fmla="*/ 1174542 w 9167917"/>
              <a:gd name="connsiteY7" fmla="*/ 4268653 h 4276230"/>
              <a:gd name="connsiteX8" fmla="*/ 806 w 9167917"/>
              <a:gd name="connsiteY8" fmla="*/ 4265543 h 4276230"/>
              <a:gd name="connsiteX9" fmla="*/ 7419 w 9167917"/>
              <a:gd name="connsiteY9" fmla="*/ 718270 h 4276230"/>
              <a:gd name="connsiteX10" fmla="*/ 806 w 9167917"/>
              <a:gd name="connsiteY10" fmla="*/ 0 h 4276230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6 w 9167917"/>
              <a:gd name="connsiteY8" fmla="*/ 4250555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90722 w 9257833"/>
              <a:gd name="connsiteY0" fmla="*/ 0 h 4268653"/>
              <a:gd name="connsiteX1" fmla="*/ 9241335 w 9257833"/>
              <a:gd name="connsiteY1" fmla="*/ 9702 h 4268653"/>
              <a:gd name="connsiteX2" fmla="*/ 9241335 w 9257833"/>
              <a:gd name="connsiteY2" fmla="*/ 89 h 4268653"/>
              <a:gd name="connsiteX3" fmla="*/ 9257833 w 9257833"/>
              <a:gd name="connsiteY3" fmla="*/ 3974881 h 4268653"/>
              <a:gd name="connsiteX4" fmla="*/ 1442405 w 9257833"/>
              <a:gd name="connsiteY4" fmla="*/ 3975946 h 4268653"/>
              <a:gd name="connsiteX5" fmla="*/ 1360072 w 9257833"/>
              <a:gd name="connsiteY5" fmla="*/ 4009885 h 4268653"/>
              <a:gd name="connsiteX6" fmla="*/ 1352952 w 9257833"/>
              <a:gd name="connsiteY6" fmla="*/ 4220084 h 4268653"/>
              <a:gd name="connsiteX7" fmla="*/ 1264458 w 9257833"/>
              <a:gd name="connsiteY7" fmla="*/ 4268653 h 4268653"/>
              <a:gd name="connsiteX8" fmla="*/ 0 w 9257833"/>
              <a:gd name="connsiteY8" fmla="*/ 4246809 h 4268653"/>
              <a:gd name="connsiteX9" fmla="*/ 97335 w 9257833"/>
              <a:gd name="connsiteY9" fmla="*/ 718270 h 4268653"/>
              <a:gd name="connsiteX10" fmla="*/ 90722 w 9257833"/>
              <a:gd name="connsiteY10" fmla="*/ 0 h 4268653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7 w 9167917"/>
              <a:gd name="connsiteY8" fmla="*/ 4261796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70102 w 9237213"/>
              <a:gd name="connsiteY0" fmla="*/ 0 h 4273036"/>
              <a:gd name="connsiteX1" fmla="*/ 9220715 w 9237213"/>
              <a:gd name="connsiteY1" fmla="*/ 9702 h 4273036"/>
              <a:gd name="connsiteX2" fmla="*/ 9220715 w 9237213"/>
              <a:gd name="connsiteY2" fmla="*/ 89 h 4273036"/>
              <a:gd name="connsiteX3" fmla="*/ 9237213 w 9237213"/>
              <a:gd name="connsiteY3" fmla="*/ 3974881 h 4273036"/>
              <a:gd name="connsiteX4" fmla="*/ 1421785 w 9237213"/>
              <a:gd name="connsiteY4" fmla="*/ 3975946 h 4273036"/>
              <a:gd name="connsiteX5" fmla="*/ 1339452 w 9237213"/>
              <a:gd name="connsiteY5" fmla="*/ 4009885 h 4273036"/>
              <a:gd name="connsiteX6" fmla="*/ 1332332 w 9237213"/>
              <a:gd name="connsiteY6" fmla="*/ 4220084 h 4273036"/>
              <a:gd name="connsiteX7" fmla="*/ 1243838 w 9237213"/>
              <a:gd name="connsiteY7" fmla="*/ 4268653 h 4273036"/>
              <a:gd name="connsiteX8" fmla="*/ 0 w 9237213"/>
              <a:gd name="connsiteY8" fmla="*/ 4273036 h 4273036"/>
              <a:gd name="connsiteX9" fmla="*/ 76715 w 9237213"/>
              <a:gd name="connsiteY9" fmla="*/ 718270 h 4273036"/>
              <a:gd name="connsiteX10" fmla="*/ 70102 w 9237213"/>
              <a:gd name="connsiteY10" fmla="*/ 0 h 4273036"/>
              <a:gd name="connsiteX0" fmla="*/ 53607 w 9220718"/>
              <a:gd name="connsiteY0" fmla="*/ 0 h 4268653"/>
              <a:gd name="connsiteX1" fmla="*/ 9204220 w 9220718"/>
              <a:gd name="connsiteY1" fmla="*/ 9702 h 4268653"/>
              <a:gd name="connsiteX2" fmla="*/ 9204220 w 9220718"/>
              <a:gd name="connsiteY2" fmla="*/ 89 h 4268653"/>
              <a:gd name="connsiteX3" fmla="*/ 9220718 w 9220718"/>
              <a:gd name="connsiteY3" fmla="*/ 3974881 h 4268653"/>
              <a:gd name="connsiteX4" fmla="*/ 1405290 w 9220718"/>
              <a:gd name="connsiteY4" fmla="*/ 3975946 h 4268653"/>
              <a:gd name="connsiteX5" fmla="*/ 1322957 w 9220718"/>
              <a:gd name="connsiteY5" fmla="*/ 4009885 h 4268653"/>
              <a:gd name="connsiteX6" fmla="*/ 1315837 w 9220718"/>
              <a:gd name="connsiteY6" fmla="*/ 4220084 h 4268653"/>
              <a:gd name="connsiteX7" fmla="*/ 1227343 w 9220718"/>
              <a:gd name="connsiteY7" fmla="*/ 4268653 h 4268653"/>
              <a:gd name="connsiteX8" fmla="*/ 0 w 9220718"/>
              <a:gd name="connsiteY8" fmla="*/ 4265542 h 4268653"/>
              <a:gd name="connsiteX9" fmla="*/ 60220 w 9220718"/>
              <a:gd name="connsiteY9" fmla="*/ 718270 h 4268653"/>
              <a:gd name="connsiteX10" fmla="*/ 53607 w 9220718"/>
              <a:gd name="connsiteY10" fmla="*/ 0 h 4268653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27343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06724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17785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1084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8 w 9220718"/>
              <a:gd name="connsiteY0" fmla="*/ 0 h 4271068"/>
              <a:gd name="connsiteX1" fmla="*/ 9204220 w 9220718"/>
              <a:gd name="connsiteY1" fmla="*/ 9701 h 4271068"/>
              <a:gd name="connsiteX2" fmla="*/ 9204220 w 9220718"/>
              <a:gd name="connsiteY2" fmla="*/ 88 h 4271068"/>
              <a:gd name="connsiteX3" fmla="*/ 9220718 w 9220718"/>
              <a:gd name="connsiteY3" fmla="*/ 3974880 h 4271068"/>
              <a:gd name="connsiteX4" fmla="*/ 1405290 w 9220718"/>
              <a:gd name="connsiteY4" fmla="*/ 3975945 h 4271068"/>
              <a:gd name="connsiteX5" fmla="*/ 1322957 w 9220718"/>
              <a:gd name="connsiteY5" fmla="*/ 4009884 h 4271068"/>
              <a:gd name="connsiteX6" fmla="*/ 1315837 w 9220718"/>
              <a:gd name="connsiteY6" fmla="*/ 4220083 h 4271068"/>
              <a:gd name="connsiteX7" fmla="*/ 1210847 w 9220718"/>
              <a:gd name="connsiteY7" fmla="*/ 4268652 h 4271068"/>
              <a:gd name="connsiteX8" fmla="*/ 0 w 9220718"/>
              <a:gd name="connsiteY8" fmla="*/ 4265541 h 4271068"/>
              <a:gd name="connsiteX9" fmla="*/ 60220 w 9220718"/>
              <a:gd name="connsiteY9" fmla="*/ 718269 h 4271068"/>
              <a:gd name="connsiteX10" fmla="*/ 53608 w 9220718"/>
              <a:gd name="connsiteY10" fmla="*/ 0 h 4271068"/>
              <a:gd name="connsiteX0" fmla="*/ 92467 w 9259577"/>
              <a:gd name="connsiteY0" fmla="*/ 0 h 4271068"/>
              <a:gd name="connsiteX1" fmla="*/ 9243079 w 9259577"/>
              <a:gd name="connsiteY1" fmla="*/ 9701 h 4271068"/>
              <a:gd name="connsiteX2" fmla="*/ 9243079 w 9259577"/>
              <a:gd name="connsiteY2" fmla="*/ 88 h 4271068"/>
              <a:gd name="connsiteX3" fmla="*/ 9259577 w 9259577"/>
              <a:gd name="connsiteY3" fmla="*/ 3974880 h 4271068"/>
              <a:gd name="connsiteX4" fmla="*/ 1444149 w 9259577"/>
              <a:gd name="connsiteY4" fmla="*/ 3975945 h 4271068"/>
              <a:gd name="connsiteX5" fmla="*/ 1361816 w 9259577"/>
              <a:gd name="connsiteY5" fmla="*/ 4009884 h 4271068"/>
              <a:gd name="connsiteX6" fmla="*/ 1354696 w 9259577"/>
              <a:gd name="connsiteY6" fmla="*/ 4220083 h 4271068"/>
              <a:gd name="connsiteX7" fmla="*/ 1249706 w 9259577"/>
              <a:gd name="connsiteY7" fmla="*/ 4268652 h 4271068"/>
              <a:gd name="connsiteX8" fmla="*/ 38859 w 9259577"/>
              <a:gd name="connsiteY8" fmla="*/ 4265541 h 4271068"/>
              <a:gd name="connsiteX9" fmla="*/ 4233 w 9259577"/>
              <a:gd name="connsiteY9" fmla="*/ 718269 h 4271068"/>
              <a:gd name="connsiteX10" fmla="*/ 92467 w 9259577"/>
              <a:gd name="connsiteY10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246481 w 9413591"/>
              <a:gd name="connsiteY0" fmla="*/ 0 h 4271068"/>
              <a:gd name="connsiteX1" fmla="*/ 9397093 w 9413591"/>
              <a:gd name="connsiteY1" fmla="*/ 9701 h 4271068"/>
              <a:gd name="connsiteX2" fmla="*/ 9397093 w 9413591"/>
              <a:gd name="connsiteY2" fmla="*/ 88 h 4271068"/>
              <a:gd name="connsiteX3" fmla="*/ 9413591 w 9413591"/>
              <a:gd name="connsiteY3" fmla="*/ 3974880 h 4271068"/>
              <a:gd name="connsiteX4" fmla="*/ 1598163 w 9413591"/>
              <a:gd name="connsiteY4" fmla="*/ 3975945 h 4271068"/>
              <a:gd name="connsiteX5" fmla="*/ 1515830 w 9413591"/>
              <a:gd name="connsiteY5" fmla="*/ 4009884 h 4271068"/>
              <a:gd name="connsiteX6" fmla="*/ 1508710 w 9413591"/>
              <a:gd name="connsiteY6" fmla="*/ 4220083 h 4271068"/>
              <a:gd name="connsiteX7" fmla="*/ 1403720 w 9413591"/>
              <a:gd name="connsiteY7" fmla="*/ 4268652 h 4271068"/>
              <a:gd name="connsiteX8" fmla="*/ 192873 w 9413591"/>
              <a:gd name="connsiteY8" fmla="*/ 4265541 h 4271068"/>
              <a:gd name="connsiteX9" fmla="*/ 246481 w 9413591"/>
              <a:gd name="connsiteY9" fmla="*/ 0 h 4271068"/>
              <a:gd name="connsiteX0" fmla="*/ 64211 w 9231321"/>
              <a:gd name="connsiteY0" fmla="*/ 0 h 4271068"/>
              <a:gd name="connsiteX1" fmla="*/ 9214823 w 9231321"/>
              <a:gd name="connsiteY1" fmla="*/ 9701 h 4271068"/>
              <a:gd name="connsiteX2" fmla="*/ 9214823 w 9231321"/>
              <a:gd name="connsiteY2" fmla="*/ 88 h 4271068"/>
              <a:gd name="connsiteX3" fmla="*/ 9231321 w 9231321"/>
              <a:gd name="connsiteY3" fmla="*/ 3974880 h 4271068"/>
              <a:gd name="connsiteX4" fmla="*/ 1415893 w 9231321"/>
              <a:gd name="connsiteY4" fmla="*/ 3975945 h 4271068"/>
              <a:gd name="connsiteX5" fmla="*/ 1333560 w 9231321"/>
              <a:gd name="connsiteY5" fmla="*/ 4009884 h 4271068"/>
              <a:gd name="connsiteX6" fmla="*/ 1326440 w 9231321"/>
              <a:gd name="connsiteY6" fmla="*/ 4220083 h 4271068"/>
              <a:gd name="connsiteX7" fmla="*/ 1221450 w 9231321"/>
              <a:gd name="connsiteY7" fmla="*/ 4268652 h 4271068"/>
              <a:gd name="connsiteX8" fmla="*/ 10603 w 9231321"/>
              <a:gd name="connsiteY8" fmla="*/ 4265541 h 4271068"/>
              <a:gd name="connsiteX9" fmla="*/ 64211 w 9231321"/>
              <a:gd name="connsiteY9" fmla="*/ 0 h 4271068"/>
              <a:gd name="connsiteX0" fmla="*/ 10604 w 9177714"/>
              <a:gd name="connsiteY0" fmla="*/ 0 h 4276228"/>
              <a:gd name="connsiteX1" fmla="*/ 9161216 w 9177714"/>
              <a:gd name="connsiteY1" fmla="*/ 9701 h 4276228"/>
              <a:gd name="connsiteX2" fmla="*/ 9161216 w 9177714"/>
              <a:gd name="connsiteY2" fmla="*/ 88 h 4276228"/>
              <a:gd name="connsiteX3" fmla="*/ 9177714 w 9177714"/>
              <a:gd name="connsiteY3" fmla="*/ 3974880 h 4276228"/>
              <a:gd name="connsiteX4" fmla="*/ 1362286 w 9177714"/>
              <a:gd name="connsiteY4" fmla="*/ 3975945 h 4276228"/>
              <a:gd name="connsiteX5" fmla="*/ 1279953 w 9177714"/>
              <a:gd name="connsiteY5" fmla="*/ 4009884 h 4276228"/>
              <a:gd name="connsiteX6" fmla="*/ 1272833 w 9177714"/>
              <a:gd name="connsiteY6" fmla="*/ 4220083 h 4276228"/>
              <a:gd name="connsiteX7" fmla="*/ 1167843 w 9177714"/>
              <a:gd name="connsiteY7" fmla="*/ 4268652 h 4276228"/>
              <a:gd name="connsiteX8" fmla="*/ 10603 w 9177714"/>
              <a:gd name="connsiteY8" fmla="*/ 4265541 h 4276228"/>
              <a:gd name="connsiteX9" fmla="*/ 10604 w 9177714"/>
              <a:gd name="connsiteY9" fmla="*/ 0 h 4276228"/>
              <a:gd name="connsiteX0" fmla="*/ 10604 w 9177714"/>
              <a:gd name="connsiteY0" fmla="*/ 0 h 4268609"/>
              <a:gd name="connsiteX1" fmla="*/ 9161216 w 9177714"/>
              <a:gd name="connsiteY1" fmla="*/ 9701 h 4268609"/>
              <a:gd name="connsiteX2" fmla="*/ 9161216 w 9177714"/>
              <a:gd name="connsiteY2" fmla="*/ 88 h 4268609"/>
              <a:gd name="connsiteX3" fmla="*/ 9177714 w 9177714"/>
              <a:gd name="connsiteY3" fmla="*/ 3974880 h 4268609"/>
              <a:gd name="connsiteX4" fmla="*/ 1362286 w 9177714"/>
              <a:gd name="connsiteY4" fmla="*/ 3975945 h 4268609"/>
              <a:gd name="connsiteX5" fmla="*/ 1279953 w 9177714"/>
              <a:gd name="connsiteY5" fmla="*/ 4009884 h 4268609"/>
              <a:gd name="connsiteX6" fmla="*/ 1272833 w 9177714"/>
              <a:gd name="connsiteY6" fmla="*/ 4220083 h 4268609"/>
              <a:gd name="connsiteX7" fmla="*/ 1206981 w 9177714"/>
              <a:gd name="connsiteY7" fmla="*/ 4261033 h 4268609"/>
              <a:gd name="connsiteX8" fmla="*/ 10603 w 9177714"/>
              <a:gd name="connsiteY8" fmla="*/ 4265541 h 4268609"/>
              <a:gd name="connsiteX9" fmla="*/ 10604 w 9177714"/>
              <a:gd name="connsiteY9" fmla="*/ 0 h 4268609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184616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8698"/>
              <a:gd name="connsiteX1" fmla="*/ 9161216 w 9177714"/>
              <a:gd name="connsiteY1" fmla="*/ 9701 h 4268698"/>
              <a:gd name="connsiteX2" fmla="*/ 9161216 w 9177714"/>
              <a:gd name="connsiteY2" fmla="*/ 88 h 4268698"/>
              <a:gd name="connsiteX3" fmla="*/ 9177714 w 9177714"/>
              <a:gd name="connsiteY3" fmla="*/ 3974880 h 4268698"/>
              <a:gd name="connsiteX4" fmla="*/ 1362286 w 9177714"/>
              <a:gd name="connsiteY4" fmla="*/ 3975945 h 4268698"/>
              <a:gd name="connsiteX5" fmla="*/ 1279953 w 9177714"/>
              <a:gd name="connsiteY5" fmla="*/ 4009884 h 4268698"/>
              <a:gd name="connsiteX6" fmla="*/ 1272833 w 9177714"/>
              <a:gd name="connsiteY6" fmla="*/ 4197223 h 4268698"/>
              <a:gd name="connsiteX7" fmla="*/ 1173434 w 9177714"/>
              <a:gd name="connsiteY7" fmla="*/ 4266113 h 4268698"/>
              <a:gd name="connsiteX8" fmla="*/ 10603 w 9177714"/>
              <a:gd name="connsiteY8" fmla="*/ 4265541 h 4268698"/>
              <a:gd name="connsiteX9" fmla="*/ 10604 w 9177714"/>
              <a:gd name="connsiteY9" fmla="*/ 0 h 426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77714" h="4268698">
                <a:moveTo>
                  <a:pt x="10604" y="0"/>
                </a:moveTo>
                <a:lnTo>
                  <a:pt x="9161216" y="9701"/>
                </a:lnTo>
                <a:lnTo>
                  <a:pt x="9161216" y="88"/>
                </a:lnTo>
                <a:cubicBezTo>
                  <a:pt x="9162804" y="1317689"/>
                  <a:pt x="9176126" y="2657279"/>
                  <a:pt x="9177714" y="3974880"/>
                </a:cubicBezTo>
                <a:lnTo>
                  <a:pt x="1362286" y="3975945"/>
                </a:lnTo>
                <a:cubicBezTo>
                  <a:pt x="1324129" y="3980616"/>
                  <a:pt x="1294862" y="3973004"/>
                  <a:pt x="1279953" y="4009884"/>
                </a:cubicBezTo>
                <a:cubicBezTo>
                  <a:pt x="1265044" y="4046764"/>
                  <a:pt x="1276941" y="4145761"/>
                  <a:pt x="1272833" y="4197223"/>
                </a:cubicBezTo>
                <a:cubicBezTo>
                  <a:pt x="1272365" y="4244226"/>
                  <a:pt x="1221664" y="4268698"/>
                  <a:pt x="1173434" y="4266113"/>
                </a:cubicBezTo>
                <a:lnTo>
                  <a:pt x="10603" y="4265541"/>
                </a:lnTo>
                <a:cubicBezTo>
                  <a:pt x="0" y="3520977"/>
                  <a:pt x="7635" y="788799"/>
                  <a:pt x="1060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 hasCustomPrompt="1"/>
          </p:nvPr>
        </p:nvSpPr>
        <p:spPr>
          <a:xfrm>
            <a:off x="1619250" y="332656"/>
            <a:ext cx="6935788" cy="668338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 err="1"/>
              <a:t>Chapter</a:t>
            </a:r>
            <a:r>
              <a:rPr lang="sv-SE" dirty="0"/>
              <a:t> </a:t>
            </a:r>
            <a:r>
              <a:rPr lang="sv-SE" dirty="0" err="1"/>
              <a:t>heading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416482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1619250" y="1582738"/>
            <a:ext cx="6935788" cy="4078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1619250" y="332656"/>
            <a:ext cx="6935788" cy="668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</p:spTree>
    <p:extLst>
      <p:ext uri="{BB962C8B-B14F-4D97-AF65-F5344CB8AC3E}">
        <p14:creationId xmlns:p14="http://schemas.microsoft.com/office/powerpoint/2010/main" val="187859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2731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dirty="0"/>
              <a:t>Klicka här för att ändra format</a:t>
            </a:r>
            <a:endParaRPr lang="en-GB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619250" y="1582739"/>
            <a:ext cx="6935788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619250" y="6308725"/>
            <a:ext cx="2895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>
                <a:solidFill>
                  <a:schemeClr val="bg1"/>
                </a:solidFill>
              </a:defRPr>
            </a:lvl1pPr>
          </a:lstStyle>
          <a:p>
            <a:r>
              <a:rPr lang="sv-SE"/>
              <a:t>OpenIPSL Tutorial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172399" y="6308725"/>
            <a:ext cx="5318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fld id="{227F0B53-9592-4779-891F-997228E46E01}" type="slidenum">
              <a:rPr lang="sv-SE" smtClean="0"/>
              <a:t>‹#›</a:t>
            </a:fld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580112" y="6288509"/>
            <a:ext cx="2133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r>
              <a:rPr lang="sv-SE"/>
              <a:t>2016-11-20</a:t>
            </a:r>
          </a:p>
        </p:txBody>
      </p:sp>
      <p:sp>
        <p:nvSpPr>
          <p:cNvPr id="9" name="Rektangel 12"/>
          <p:cNvSpPr/>
          <p:nvPr/>
        </p:nvSpPr>
        <p:spPr>
          <a:xfrm>
            <a:off x="0" y="5971378"/>
            <a:ext cx="9144000" cy="908720"/>
          </a:xfrm>
          <a:custGeom>
            <a:avLst/>
            <a:gdLst>
              <a:gd name="connsiteX0" fmla="*/ 1360291 w 9144000"/>
              <a:gd name="connsiteY0" fmla="*/ 0 h 908720"/>
              <a:gd name="connsiteX1" fmla="*/ 9144000 w 9144000"/>
              <a:gd name="connsiteY1" fmla="*/ 0 h 908720"/>
              <a:gd name="connsiteX2" fmla="*/ 9144000 w 9144000"/>
              <a:gd name="connsiteY2" fmla="*/ 262632 h 908720"/>
              <a:gd name="connsiteX3" fmla="*/ 9144000 w 9144000"/>
              <a:gd name="connsiteY3" fmla="*/ 328588 h 908720"/>
              <a:gd name="connsiteX4" fmla="*/ 9144000 w 9144000"/>
              <a:gd name="connsiteY4" fmla="*/ 808061 h 908720"/>
              <a:gd name="connsiteX5" fmla="*/ 9144000 w 9144000"/>
              <a:gd name="connsiteY5" fmla="*/ 883320 h 908720"/>
              <a:gd name="connsiteX6" fmla="*/ 9144000 w 9144000"/>
              <a:gd name="connsiteY6" fmla="*/ 904652 h 908720"/>
              <a:gd name="connsiteX7" fmla="*/ 9065179 w 9144000"/>
              <a:gd name="connsiteY7" fmla="*/ 904652 h 908720"/>
              <a:gd name="connsiteX8" fmla="*/ 9043341 w 9144000"/>
              <a:gd name="connsiteY8" fmla="*/ 908720 h 908720"/>
              <a:gd name="connsiteX9" fmla="*/ 1259632 w 9144000"/>
              <a:gd name="connsiteY9" fmla="*/ 908720 h 908720"/>
              <a:gd name="connsiteX10" fmla="*/ 1259632 w 9144000"/>
              <a:gd name="connsiteY10" fmla="*/ 904652 h 908720"/>
              <a:gd name="connsiteX11" fmla="*/ 0 w 9144000"/>
              <a:gd name="connsiteY11" fmla="*/ 904652 h 908720"/>
              <a:gd name="connsiteX12" fmla="*/ 0 w 9144000"/>
              <a:gd name="connsiteY12" fmla="*/ 883320 h 908720"/>
              <a:gd name="connsiteX13" fmla="*/ 0 w 9144000"/>
              <a:gd name="connsiteY13" fmla="*/ 328588 h 908720"/>
              <a:gd name="connsiteX14" fmla="*/ 0 w 9144000"/>
              <a:gd name="connsiteY14" fmla="*/ 314003 h 908720"/>
              <a:gd name="connsiteX15" fmla="*/ 901401 w 9144000"/>
              <a:gd name="connsiteY15" fmla="*/ 314003 h 908720"/>
              <a:gd name="connsiteX16" fmla="*/ 1026319 w 9144000"/>
              <a:gd name="connsiteY16" fmla="*/ 314003 h 908720"/>
              <a:gd name="connsiteX17" fmla="*/ 1194387 w 9144000"/>
              <a:gd name="connsiteY17" fmla="*/ 314003 h 908720"/>
              <a:gd name="connsiteX18" fmla="*/ 1258275 w 9144000"/>
              <a:gd name="connsiteY18" fmla="*/ 262632 h 908720"/>
              <a:gd name="connsiteX19" fmla="*/ 1259632 w 9144000"/>
              <a:gd name="connsiteY19" fmla="*/ 262632 h 908720"/>
              <a:gd name="connsiteX20" fmla="*/ 1259632 w 9144000"/>
              <a:gd name="connsiteY20" fmla="*/ 255909 h 908720"/>
              <a:gd name="connsiteX21" fmla="*/ 1261441 w 9144000"/>
              <a:gd name="connsiteY21" fmla="*/ 246949 h 908720"/>
              <a:gd name="connsiteX22" fmla="*/ 1261441 w 9144000"/>
              <a:gd name="connsiteY22" fmla="*/ 91699 h 908720"/>
              <a:gd name="connsiteX23" fmla="*/ 1360291 w 9144000"/>
              <a:gd name="connsiteY23" fmla="*/ 0 h 90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0" h="908720">
                <a:moveTo>
                  <a:pt x="1360291" y="0"/>
                </a:moveTo>
                <a:lnTo>
                  <a:pt x="9144000" y="0"/>
                </a:lnTo>
                <a:lnTo>
                  <a:pt x="9144000" y="262632"/>
                </a:lnTo>
                <a:lnTo>
                  <a:pt x="9144000" y="328588"/>
                </a:lnTo>
                <a:lnTo>
                  <a:pt x="9144000" y="808061"/>
                </a:lnTo>
                <a:lnTo>
                  <a:pt x="9144000" y="883320"/>
                </a:lnTo>
                <a:lnTo>
                  <a:pt x="9144000" y="904652"/>
                </a:lnTo>
                <a:lnTo>
                  <a:pt x="9065179" y="904652"/>
                </a:lnTo>
                <a:cubicBezTo>
                  <a:pt x="9058414" y="907870"/>
                  <a:pt x="9050977" y="908720"/>
                  <a:pt x="9043341" y="908720"/>
                </a:cubicBezTo>
                <a:lnTo>
                  <a:pt x="1259632" y="908720"/>
                </a:lnTo>
                <a:lnTo>
                  <a:pt x="1259632" y="904652"/>
                </a:lnTo>
                <a:lnTo>
                  <a:pt x="0" y="904652"/>
                </a:lnTo>
                <a:lnTo>
                  <a:pt x="0" y="883320"/>
                </a:lnTo>
                <a:lnTo>
                  <a:pt x="0" y="328588"/>
                </a:lnTo>
                <a:lnTo>
                  <a:pt x="0" y="314003"/>
                </a:lnTo>
                <a:lnTo>
                  <a:pt x="901401" y="314003"/>
                </a:lnTo>
                <a:lnTo>
                  <a:pt x="1026319" y="314003"/>
                </a:lnTo>
                <a:lnTo>
                  <a:pt x="1194387" y="314003"/>
                </a:lnTo>
                <a:cubicBezTo>
                  <a:pt x="1225910" y="314003"/>
                  <a:pt x="1252353" y="292251"/>
                  <a:pt x="1258275" y="262632"/>
                </a:cubicBezTo>
                <a:lnTo>
                  <a:pt x="1259632" y="262632"/>
                </a:lnTo>
                <a:lnTo>
                  <a:pt x="1259632" y="255909"/>
                </a:lnTo>
                <a:lnTo>
                  <a:pt x="1261441" y="246949"/>
                </a:lnTo>
                <a:lnTo>
                  <a:pt x="1261441" y="91699"/>
                </a:lnTo>
                <a:cubicBezTo>
                  <a:pt x="1264629" y="40239"/>
                  <a:pt x="1260136" y="0"/>
                  <a:pt x="1360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latshållare för sidfot 4"/>
          <p:cNvSpPr txBox="1">
            <a:spLocks/>
          </p:cNvSpPr>
          <p:nvPr userDrawn="1"/>
        </p:nvSpPr>
        <p:spPr>
          <a:xfrm>
            <a:off x="1696175" y="6269050"/>
            <a:ext cx="2895600" cy="36512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sv-SE"/>
            </a:defPPr>
            <a:lvl1pPr marL="0" algn="l" defTabSz="912931" rtl="0" eaLnBrk="1" latinLnBrk="0" hangingPunct="1">
              <a:lnSpc>
                <a:spcPts val="899"/>
              </a:lnSpc>
              <a:defRPr sz="7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6463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931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397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5862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2327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8794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5260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1726" algn="l" defTabSz="91293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4133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5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3900" indent="-3683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352425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113" indent="-4572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marTS-Lab/OpenIPSL/releases/tag/Tuto_TAMU_2017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ipsl.readthedocs.io/en/latest/index.html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SmarTS-Lab/OpenIPS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openmodelica.org/omc/builds/windows/releases/1.9.6/OpenModelica-v1.9.6.exe" TargetMode="External"/><Relationship Id="rId4" Type="http://schemas.openxmlformats.org/officeDocument/2006/relationships/hyperlink" Target="https://build.openmodelica.org/omc/builds/windows/releases/1.11.0/" TargetMode="External"/><Relationship Id="rId5" Type="http://schemas.openxmlformats.org/officeDocument/2006/relationships/hyperlink" Target="https://build.openmodelica.org/omc/builds/mac/binaries/latest-release-1.9.6.mpkg" TargetMode="External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openmodelica.org/download/download-window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odelica.org/download/download-linux" TargetMode="External"/><Relationship Id="rId4" Type="http://schemas.openxmlformats.org/officeDocument/2006/relationships/hyperlink" Target="https://www.openmodelica.org/download/virtual-machine" TargetMode="External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48264" y="241023"/>
            <a:ext cx="2195736" cy="84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 bwMode="auto">
          <a:xfrm>
            <a:off x="876209" y="1382911"/>
            <a:ext cx="7772400" cy="14700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sv-SE" b="0" dirty="0" smtClean="0">
                <a:ea typeface="Geneva"/>
                <a:cs typeface="Geneva"/>
              </a:rPr>
              <a:t>OpenIPSL </a:t>
            </a:r>
            <a:br>
              <a:rPr lang="en-US" altLang="sv-SE" b="0" dirty="0" smtClean="0">
                <a:ea typeface="Geneva"/>
                <a:cs typeface="Geneva"/>
              </a:rPr>
            </a:br>
            <a:r>
              <a:rPr lang="en-US" altLang="sv-SE" sz="1800" b="0" dirty="0" smtClean="0">
                <a:ea typeface="Geneva"/>
                <a:cs typeface="Geneva"/>
              </a:rPr>
              <a:t>A </a:t>
            </a:r>
            <a:r>
              <a:rPr lang="en-US" altLang="sv-SE" sz="1800" b="0" dirty="0">
                <a:ea typeface="Geneva"/>
                <a:cs typeface="Geneva"/>
              </a:rPr>
              <a:t>Modelica Library for Power Systems Simulation</a:t>
            </a:r>
            <a:endParaRPr lang="en-US" altLang="sv-SE" sz="1800" dirty="0">
              <a:ea typeface="Geneva"/>
              <a:cs typeface="Geneva"/>
            </a:endParaRPr>
          </a:p>
        </p:txBody>
      </p:sp>
      <p:sp>
        <p:nvSpPr>
          <p:cNvPr id="7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90409" y="2420888"/>
            <a:ext cx="9144000" cy="1752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800" dirty="0">
                <a:solidFill>
                  <a:srgbClr val="898989"/>
                </a:solidFill>
              </a:rPr>
              <a:t>Assoc. Prof. </a:t>
            </a:r>
            <a:r>
              <a:rPr lang="en-US" sz="2800" b="1" dirty="0">
                <a:solidFill>
                  <a:srgbClr val="898989"/>
                </a:solidFill>
              </a:rPr>
              <a:t>Luigi </a:t>
            </a:r>
            <a:r>
              <a:rPr lang="en-US" sz="2800" b="1" dirty="0" err="1">
                <a:solidFill>
                  <a:srgbClr val="898989"/>
                </a:solidFill>
              </a:rPr>
              <a:t>Vanfretti</a:t>
            </a:r>
            <a:endParaRPr lang="en-US" sz="2800" b="1" dirty="0">
              <a:solidFill>
                <a:srgbClr val="898989"/>
              </a:solidFill>
            </a:endParaRPr>
          </a:p>
          <a:p>
            <a:pPr algn="ctr"/>
            <a:r>
              <a:rPr lang="en-US" altLang="sv-SE" sz="1800" dirty="0">
                <a:solidFill>
                  <a:srgbClr val="898989"/>
                </a:solidFill>
                <a:ea typeface="Geneva"/>
                <a:cs typeface="Geneva"/>
                <a:hlinkClick r:id=""/>
              </a:rPr>
              <a:t>luigiv@kth.se,</a:t>
            </a:r>
          </a:p>
          <a:p>
            <a:pPr algn="ctr"/>
            <a:r>
              <a:rPr lang="en-US" altLang="sv-SE" sz="1800" dirty="0">
                <a:solidFill>
                  <a:srgbClr val="898989"/>
                </a:solidFill>
                <a:ea typeface="Geneva"/>
                <a:cs typeface="Geneva"/>
                <a:hlinkClick r:id=""/>
              </a:rPr>
              <a:t>https://www.kth.se/profile/luigiv/</a:t>
            </a:r>
            <a:r>
              <a:rPr lang="en-US" altLang="sv-SE" sz="1800" dirty="0">
                <a:solidFill>
                  <a:srgbClr val="898989"/>
                </a:solidFill>
                <a:ea typeface="Geneva"/>
                <a:cs typeface="Geneva"/>
              </a:rPr>
              <a:t> </a:t>
            </a:r>
          </a:p>
          <a:p>
            <a:pPr algn="ctr" eaLnBrk="1" hangingPunct="1"/>
            <a:endParaRPr lang="en-US" altLang="sv-SE" sz="2800" dirty="0">
              <a:solidFill>
                <a:srgbClr val="898989"/>
              </a:solidFill>
              <a:ea typeface="Geneva"/>
              <a:cs typeface="Geneva"/>
            </a:endParaRPr>
          </a:p>
          <a:p>
            <a:pPr algn="ctr" eaLnBrk="1" hangingPunct="1"/>
            <a:endParaRPr lang="en-US" altLang="sv-SE" sz="1000" dirty="0">
              <a:solidFill>
                <a:srgbClr val="898989"/>
              </a:solidFill>
              <a:ea typeface="Geneva"/>
              <a:cs typeface="Geneva"/>
            </a:endParaRPr>
          </a:p>
        </p:txBody>
      </p:sp>
      <p:pic>
        <p:nvPicPr>
          <p:cNvPr id="8" name="Picture 2" descr="C:\Nobackup\Dropbox\Maxime - Luigi\presentations\Material From Luigi\SmarTSLabLogo\smartslab_logo_Transparente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10406" r="9422" b="16975"/>
          <a:stretch/>
        </p:blipFill>
        <p:spPr bwMode="auto">
          <a:xfrm>
            <a:off x="6444208" y="241023"/>
            <a:ext cx="2422204" cy="847669"/>
          </a:xfrm>
          <a:prstGeom prst="rect">
            <a:avLst/>
          </a:prstGeom>
          <a:noFill/>
          <a:extLst/>
        </p:spPr>
      </p:pic>
      <p:sp>
        <p:nvSpPr>
          <p:cNvPr id="2" name="Rounded Rectangle 1"/>
          <p:cNvSpPr/>
          <p:nvPr/>
        </p:nvSpPr>
        <p:spPr>
          <a:xfrm>
            <a:off x="539552" y="4519124"/>
            <a:ext cx="8326860" cy="100801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Preparatory work 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– aka </a:t>
            </a:r>
            <a:r>
              <a:rPr lang="en-US" b="1" i="1" kern="0" dirty="0" smtClean="0">
                <a:solidFill>
                  <a:schemeClr val="tx1"/>
                </a:solidFill>
              </a:rPr>
              <a:t>h</a:t>
            </a:r>
            <a:r>
              <a:rPr kumimoji="0" lang="en-US" sz="1800" b="1" i="1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ome</a:t>
            </a:r>
            <a:r>
              <a:rPr kumimoji="0" 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work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!</a:t>
            </a:r>
            <a:endParaRPr kumimoji="0" lang="en-US" sz="18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chemeClr val="tx1"/>
                </a:solidFill>
              </a:rPr>
              <a:t>Please follow these slides before taking part in the Workshop/Tutorial/Seminar.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510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settings are accessed on the toolbar: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Adjust the settings to match the followings :</a:t>
            </a:r>
          </a:p>
          <a:p>
            <a:endParaRPr lang="en-GB" dirty="0"/>
          </a:p>
          <a:p>
            <a:r>
              <a:rPr lang="en-GB" dirty="0"/>
              <a:t>Click on </a:t>
            </a:r>
            <a:r>
              <a:rPr lang="en-GB" b="1" dirty="0"/>
              <a:t>Simulate </a:t>
            </a:r>
            <a:r>
              <a:rPr lang="en-GB" dirty="0"/>
              <a:t>to launch the simulation</a:t>
            </a:r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F7A5-64E9-4471-BF6A-662BE008606C}" type="datetime1">
              <a:rPr lang="en-US" smtClean="0"/>
              <a:t>4/19/17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109888" y="2348881"/>
            <a:ext cx="0" cy="5040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0" y="2022934"/>
            <a:ext cx="7912100" cy="2413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636912"/>
            <a:ext cx="8229600" cy="40845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Geneva" charset="-128"/>
                <a:cs typeface="Geneva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Geneva" charset="-128"/>
              <a:cs typeface="Geneva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1876" y="2022934"/>
            <a:ext cx="216024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17532" y="2866631"/>
            <a:ext cx="3536104" cy="3685976"/>
            <a:chOff x="2681796" y="2132856"/>
            <a:chExt cx="4086448" cy="440605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796" y="2132856"/>
              <a:ext cx="3979664" cy="4406056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>
              <a:off x="3995936" y="3789040"/>
              <a:ext cx="972108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5796136" y="6324101"/>
              <a:ext cx="972108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035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Step 4a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Once the simulation is completed (100 %):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Access the plotting facility by clicking on the </a:t>
            </a:r>
            <a:r>
              <a:rPr lang="en-GB" b="1" dirty="0"/>
              <a:t>Plotting </a:t>
            </a:r>
            <a:r>
              <a:rPr lang="en-GB" dirty="0"/>
              <a:t>tab in the lower right corner of the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C7F3-C09E-4615-8D64-6C5B4CBF09A5}" type="datetime1">
              <a:rPr lang="en-US" smtClean="0"/>
              <a:t>4/19/17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83" y="4005064"/>
            <a:ext cx="3937000" cy="1854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884368" y="4615680"/>
            <a:ext cx="0" cy="1035559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340768"/>
            <a:ext cx="3562210" cy="203767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857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Step 4b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the plotting facility, browse the variable to find the rotational speed </a:t>
            </a:r>
            <a:r>
              <a:rPr lang="en-GB" b="1" dirty="0"/>
              <a:t>w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1098C-784F-4187-BD60-26D807D57DC4}" type="datetime1">
              <a:rPr lang="en-US" smtClean="0"/>
              <a:t>4/19/17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5" y="1772816"/>
            <a:ext cx="2509627" cy="410773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137410" y="5157192"/>
            <a:ext cx="1296144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251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Final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your screen looks like this, you’re ready to go!</a:t>
            </a:r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17D9-A3BE-4D38-8630-DD70CE32C1D0}" type="datetime1">
              <a:rPr lang="en-US" smtClean="0"/>
              <a:t>4/19/17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11" y="1628800"/>
            <a:ext cx="5868144" cy="33283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621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7810" y="2852936"/>
            <a:ext cx="6454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Part 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 smtClean="0">
                <a:solidFill>
                  <a:sysClr val="windowText" lastClr="000000"/>
                </a:solidFill>
              </a:rPr>
              <a:t>Setting up OpenIPSL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7791-1335-4209-A3A6-5D484841CD27}" type="datetime1">
              <a:rPr lang="en-US" smtClean="0"/>
              <a:t>4/19/17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14</a:t>
            </a:fld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88" y="11749"/>
            <a:ext cx="2878524" cy="30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0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2775"/>
            <a:ext cx="8496944" cy="48886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Go to our </a:t>
            </a:r>
            <a:r>
              <a:rPr lang="en-US" dirty="0" err="1"/>
              <a:t>Github</a:t>
            </a:r>
            <a:r>
              <a:rPr lang="en-US" dirty="0"/>
              <a:t> repo:</a:t>
            </a:r>
          </a:p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github.com/SmarTS-Lab/OpenIPSL/releases/tag/Tuto_TAMU_2017</a:t>
            </a:r>
            <a:r>
              <a:rPr lang="en-US" sz="1800" dirty="0" smtClean="0"/>
              <a:t> 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b="1" dirty="0" smtClean="0"/>
          </a:p>
          <a:p>
            <a:endParaRPr lang="en-US" sz="1800" b="1" dirty="0" smtClean="0"/>
          </a:p>
          <a:p>
            <a:endParaRPr lang="en-US" sz="1800" b="1" dirty="0" smtClean="0"/>
          </a:p>
          <a:p>
            <a:endParaRPr lang="en-US" sz="1800" b="1" dirty="0"/>
          </a:p>
          <a:p>
            <a:r>
              <a:rPr lang="en-US" sz="1800" b="1" dirty="0" smtClean="0"/>
              <a:t>Note</a:t>
            </a:r>
            <a:r>
              <a:rPr lang="en-US" sz="1800" dirty="0"/>
              <a:t>: A dedicated package will be prepared for the tutorial and uploaded soon. </a:t>
            </a:r>
            <a:endParaRPr lang="en-US" sz="1800" dirty="0" smtClean="0"/>
          </a:p>
          <a:p>
            <a:r>
              <a:rPr lang="en-US" sz="1800" dirty="0" smtClean="0"/>
              <a:t>Please download (again!) the </a:t>
            </a:r>
            <a:r>
              <a:rPr lang="en-US" sz="1800" dirty="0"/>
              <a:t>package on the day of the tutorial so </a:t>
            </a:r>
            <a:r>
              <a:rPr lang="en-US" sz="1800" dirty="0" smtClean="0"/>
              <a:t>that you have the most up to date files.</a:t>
            </a:r>
            <a:endParaRPr lang="en-US" sz="1800" dirty="0"/>
          </a:p>
          <a:p>
            <a:r>
              <a:rPr lang="en-US" sz="1800" dirty="0" smtClean="0"/>
              <a:t>The </a:t>
            </a:r>
            <a:r>
              <a:rPr lang="en-US" sz="1800" dirty="0"/>
              <a:t>dedicated package will also be available on a </a:t>
            </a:r>
            <a:r>
              <a:rPr lang="en-US" sz="1800" dirty="0" smtClean="0"/>
              <a:t>USB </a:t>
            </a:r>
            <a:r>
              <a:rPr lang="en-US" sz="1800" dirty="0"/>
              <a:t>stick that we can circulate on the day of the tutorial.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73" y="2060848"/>
            <a:ext cx="4010859" cy="2633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smtClean="0"/>
              <a:t>the OpenIPSL!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8861-4EEE-4EF4-ADE3-2EE6705C26D8}" type="datetime1">
              <a:rPr lang="en-US" smtClean="0"/>
              <a:t>4/19/17</a:t>
            </a:fld>
            <a:endParaRPr lang="sv-S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78">
            <a:off x="7819260" y="260778"/>
            <a:ext cx="1066228" cy="106622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961270" y="4343085"/>
            <a:ext cx="3914986" cy="238043"/>
            <a:chOff x="2843808" y="3905830"/>
            <a:chExt cx="3914986" cy="238043"/>
          </a:xfrm>
        </p:grpSpPr>
        <p:sp>
          <p:nvSpPr>
            <p:cNvPr id="7" name="Rounded Rectangle 6"/>
            <p:cNvSpPr/>
            <p:nvPr/>
          </p:nvSpPr>
          <p:spPr>
            <a:xfrm>
              <a:off x="2843808" y="3905830"/>
              <a:ext cx="1152128" cy="216024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131010" y="3905830"/>
              <a:ext cx="2627784" cy="2380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Click Here!</a:t>
              </a: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3483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</a:t>
            </a:r>
            <a:r>
              <a:rPr lang="en-US" dirty="0" err="1"/>
              <a:t>OpenIPSL</a:t>
            </a:r>
            <a:r>
              <a:rPr lang="en-US" dirty="0"/>
              <a:t> to </a:t>
            </a:r>
            <a:r>
              <a:rPr lang="en-US" dirty="0" err="1"/>
              <a:t>OMEdit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libraries, e.g. </a:t>
            </a:r>
            <a:r>
              <a:rPr lang="en-US" dirty="0" err="1"/>
              <a:t>OpenIPSL</a:t>
            </a:r>
            <a:r>
              <a:rPr lang="en-US" dirty="0"/>
              <a:t>, must be loaded in </a:t>
            </a:r>
            <a:r>
              <a:rPr lang="en-US" dirty="0" err="1"/>
              <a:t>OMEdit</a:t>
            </a:r>
            <a:r>
              <a:rPr lang="en-US" dirty="0"/>
              <a:t> to be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Unzip the package downloaded at the previous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OpenModelica Connection Editor (</a:t>
            </a:r>
            <a:r>
              <a:rPr lang="en-US" dirty="0" err="1"/>
              <a:t>OMEdit</a:t>
            </a:r>
            <a:r>
              <a:rPr lang="en-US" dirty="0"/>
              <a:t>)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Go to </a:t>
            </a:r>
            <a:r>
              <a:rPr lang="en-US" b="1" dirty="0" smtClean="0"/>
              <a:t>File/Load Library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Browse </a:t>
            </a:r>
            <a:r>
              <a:rPr lang="en-US" dirty="0" smtClean="0"/>
              <a:t>to </a:t>
            </a:r>
            <a:r>
              <a:rPr lang="en-US" dirty="0"/>
              <a:t>the location of the unzipped folder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Choose the </a:t>
            </a:r>
            <a:r>
              <a:rPr lang="en-US" b="1" dirty="0"/>
              <a:t>/OpenIPSL </a:t>
            </a:r>
            <a:r>
              <a:rPr lang="en-US" dirty="0"/>
              <a:t>folder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icon with the OpenIPSL puppy should appear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Alternatively: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Drag </a:t>
            </a:r>
            <a:r>
              <a:rPr lang="en-US" dirty="0"/>
              <a:t>&amp; drop the </a:t>
            </a:r>
            <a:r>
              <a:rPr lang="en-US" b="1" dirty="0"/>
              <a:t>package.mo</a:t>
            </a:r>
            <a:r>
              <a:rPr lang="en-US" dirty="0"/>
              <a:t> file to the </a:t>
            </a:r>
            <a:r>
              <a:rPr lang="en-US" b="1" dirty="0"/>
              <a:t>Library Browser</a:t>
            </a:r>
            <a:r>
              <a:rPr lang="en-US" dirty="0"/>
              <a:t> in </a:t>
            </a:r>
            <a:r>
              <a:rPr lang="en-US" dirty="0" err="1"/>
              <a:t>OMEdit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4632-EF83-4EF9-809F-6B1D15991D5B}" type="datetime1">
              <a:rPr lang="en-US" smtClean="0"/>
              <a:t>4/19/17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1650798"/>
            <a:ext cx="8076875" cy="39932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028" indent="-35502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2737" indent="-36770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596" indent="-3518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2646" indent="-4564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0560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7027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3492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9959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16</a:t>
            </a:fld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13" y="1916832"/>
            <a:ext cx="1893459" cy="280620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444208" y="4149080"/>
            <a:ext cx="576064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 Application Example to </a:t>
            </a:r>
            <a:r>
              <a:rPr lang="en-US" dirty="0" err="1"/>
              <a:t>OMEdit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Once the OpenIPSL is loaded </a:t>
            </a:r>
            <a:r>
              <a:rPr lang="en-US" dirty="0"/>
              <a:t>(see previous slide) in </a:t>
            </a:r>
            <a:r>
              <a:rPr lang="en-US" dirty="0" err="1"/>
              <a:t>OMEdit</a:t>
            </a:r>
            <a:r>
              <a:rPr lang="en-US" dirty="0"/>
              <a:t>, you can load an </a:t>
            </a:r>
            <a:r>
              <a:rPr lang="en-US" dirty="0" smtClean="0"/>
              <a:t>“Application Example”: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Go to </a:t>
            </a:r>
            <a:r>
              <a:rPr lang="en-US" b="1" dirty="0" smtClean="0"/>
              <a:t>Open Model/Library File(s)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Browse to </a:t>
            </a:r>
            <a:r>
              <a:rPr lang="en-US" dirty="0"/>
              <a:t>the location of the unzipped folder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Go to </a:t>
            </a:r>
            <a:r>
              <a:rPr lang="en-US" dirty="0"/>
              <a:t>the </a:t>
            </a:r>
            <a:r>
              <a:rPr lang="en-US" b="1" dirty="0"/>
              <a:t>/Application Examples/</a:t>
            </a:r>
            <a:r>
              <a:rPr lang="en-US" b="1" dirty="0" err="1"/>
              <a:t>KundurSMIB</a:t>
            </a:r>
            <a:r>
              <a:rPr lang="en-US" dirty="0"/>
              <a:t> </a:t>
            </a:r>
            <a:r>
              <a:rPr lang="en-US" dirty="0" smtClean="0"/>
              <a:t>folder, </a:t>
            </a:r>
            <a:br>
              <a:rPr lang="en-US" dirty="0" smtClean="0"/>
            </a:br>
            <a:r>
              <a:rPr lang="en-US" dirty="0" smtClean="0"/>
              <a:t>and select </a:t>
            </a:r>
            <a:r>
              <a:rPr lang="en-US" b="1" dirty="0" err="1" smtClean="0"/>
              <a:t>package.mo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Alternative: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Drag </a:t>
            </a:r>
            <a:r>
              <a:rPr lang="en-US" dirty="0"/>
              <a:t>&amp; drop the </a:t>
            </a:r>
            <a:r>
              <a:rPr lang="en-US" b="1" dirty="0"/>
              <a:t>package.mo</a:t>
            </a:r>
            <a:r>
              <a:rPr lang="en-US" dirty="0"/>
              <a:t> file to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Library </a:t>
            </a:r>
            <a:r>
              <a:rPr lang="en-US" b="1" dirty="0"/>
              <a:t>Browser</a:t>
            </a:r>
            <a:r>
              <a:rPr lang="en-US" dirty="0"/>
              <a:t> in </a:t>
            </a:r>
            <a:r>
              <a:rPr lang="en-US" dirty="0" err="1"/>
              <a:t>OMEdit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F070-7805-40E4-B7BB-FF4B511E1BBC}" type="datetime1">
              <a:rPr lang="en-US" smtClean="0"/>
              <a:t>4/19/17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1650798"/>
            <a:ext cx="8076875" cy="39932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028" indent="-35502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2737" indent="-367708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596" indent="-3518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2646" indent="-456463" algn="l" defTabSz="912931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0560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7027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3492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9959" indent="-228230" algn="l" defTabSz="9129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29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3568" y="2481282"/>
            <a:ext cx="8280920" cy="4376718"/>
            <a:chOff x="683568" y="2348880"/>
            <a:chExt cx="8280920" cy="43767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4714059"/>
              <a:ext cx="4994867" cy="201153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842" y="2348880"/>
              <a:ext cx="1785646" cy="3174481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2123728" y="4412885"/>
              <a:ext cx="5328592" cy="12206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0087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that it simulates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“SMIB”, “Simulation Setup” and “Simulate”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8AE17-D2C0-456D-8DCC-7C7933CA2F6D}" type="datetime1">
              <a:rPr lang="en-US" smtClean="0"/>
              <a:t>4/19/17</a:t>
            </a:fld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F0B53-9592-4779-891F-997228E46E01}" type="slidenum">
              <a:rPr kumimoji="0" lang="sv-S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1520" y="1656289"/>
            <a:ext cx="8833758" cy="5152422"/>
            <a:chOff x="251520" y="1656289"/>
            <a:chExt cx="8833758" cy="51524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285288"/>
              <a:ext cx="7020272" cy="420601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5573" y="1656289"/>
              <a:ext cx="2829705" cy="5062985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354964" y="2279796"/>
              <a:ext cx="359750" cy="476830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510926" y="2815917"/>
              <a:ext cx="2627784" cy="288032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Click Here!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099611" y="6331881"/>
              <a:ext cx="359750" cy="476830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255573" y="5850170"/>
              <a:ext cx="2627784" cy="288032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Click Here!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05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the results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“Plotting”, scroll to “B1” and select “V”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488E6-667D-46D1-AF6D-3DA2BD48936B}" type="datetime1">
              <a:rPr lang="en-US" smtClean="0"/>
              <a:t>4/19/17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45547"/>
            <a:ext cx="7236296" cy="430373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23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Requirements for the workshop are: </a:t>
            </a:r>
          </a:p>
          <a:p>
            <a:r>
              <a:rPr lang="en-GB" dirty="0"/>
              <a:t>We have only tested our tutorial for the following configurations.</a:t>
            </a:r>
          </a:p>
          <a:p>
            <a:endParaRPr lang="en-GB" dirty="0"/>
          </a:p>
          <a:p>
            <a:r>
              <a:rPr lang="en-GB" dirty="0"/>
              <a:t>Windows: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PC with installed Windows 7 or later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Installation of OpenModelica</a:t>
            </a:r>
          </a:p>
          <a:p>
            <a:r>
              <a:rPr lang="en-GB" dirty="0"/>
              <a:t>Mac: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OSX El Capitan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Installation of OpenModelica (binaries!)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 err="1"/>
              <a:t>Xcode</a:t>
            </a:r>
            <a:r>
              <a:rPr lang="en-GB" dirty="0"/>
              <a:t> (Version 8.0)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8F00-30CD-4872-9D44-54D9395C87AE}" type="datetime1">
              <a:rPr lang="en-US" smtClean="0"/>
              <a:t>4/19/17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96" y="137170"/>
            <a:ext cx="3675900" cy="206769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5804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take a look a our </a:t>
            </a:r>
            <a:r>
              <a:rPr lang="en-US" dirty="0" smtClean="0"/>
              <a:t>repository and documentation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Repository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github.com/SmarTS-Lab/OpenIPSL</a:t>
            </a:r>
            <a:r>
              <a:rPr lang="en-US" dirty="0" smtClean="0"/>
              <a:t> </a:t>
            </a:r>
          </a:p>
          <a:p>
            <a:r>
              <a:rPr lang="en-US" dirty="0" smtClean="0"/>
              <a:t>Go </a:t>
            </a:r>
            <a:r>
              <a:rPr lang="en-US" dirty="0"/>
              <a:t>to: </a:t>
            </a:r>
            <a:r>
              <a:rPr lang="en-US" dirty="0">
                <a:hlinkClick r:id="rId3"/>
              </a:rPr>
              <a:t>http://openipsl.readthedocs.io/en/latest/index.html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ED3E-DBDE-46C0-A3F5-8FACFD106D40}" type="datetime1">
              <a:rPr lang="en-US" smtClean="0"/>
              <a:t>4/19/17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1" y="2132856"/>
            <a:ext cx="5184577" cy="370411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37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1403648" y="896892"/>
            <a:ext cx="7488832" cy="956370"/>
          </a:xfrm>
        </p:spPr>
        <p:txBody>
          <a:bodyPr/>
          <a:lstStyle/>
          <a:p>
            <a:r>
              <a:rPr lang="en-GB" sz="3600" dirty="0"/>
              <a:t>You are ready!</a:t>
            </a:r>
            <a:br>
              <a:rPr lang="en-GB" sz="3600" dirty="0"/>
            </a:br>
            <a:r>
              <a:rPr lang="en-GB" sz="2800" b="0" dirty="0">
                <a:solidFill>
                  <a:schemeClr val="bg1">
                    <a:lumMod val="50000"/>
                  </a:schemeClr>
                </a:solidFill>
              </a:rPr>
              <a:t>See you for the </a:t>
            </a:r>
            <a:r>
              <a:rPr lang="en-GB" sz="2800" b="0" dirty="0" smtClean="0">
                <a:solidFill>
                  <a:schemeClr val="bg1">
                    <a:lumMod val="50000"/>
                  </a:schemeClr>
                </a:solidFill>
              </a:rPr>
              <a:t>workshop/tutorial/seminar!</a:t>
            </a:r>
            <a:endParaRPr lang="en-GB" sz="2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844824"/>
            <a:ext cx="3528392" cy="352839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A0F2-B3A4-4DC0-954F-FF537244EDC4}" type="datetime1">
              <a:rPr lang="en-US" smtClean="0"/>
              <a:t>4/19/17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913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OpenModelica </a:t>
            </a:r>
            <a:r>
              <a:rPr lang="en-US" b="0" dirty="0"/>
              <a:t>and OpenIPSL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is a 2-part </a:t>
            </a:r>
            <a:r>
              <a:rPr lang="en-US" dirty="0" smtClean="0"/>
              <a:t>guide </a:t>
            </a:r>
            <a:r>
              <a:rPr lang="en-US" dirty="0"/>
              <a:t>containing the preparatory </a:t>
            </a:r>
            <a:r>
              <a:rPr lang="en-US" dirty="0" smtClean="0"/>
              <a:t>work needed to carry out the </a:t>
            </a:r>
            <a:r>
              <a:rPr lang="en-US" i="1" dirty="0" smtClean="0"/>
              <a:t>hands-on examples</a:t>
            </a:r>
            <a:r>
              <a:rPr lang="en-US" dirty="0" smtClean="0"/>
              <a:t> of the Modelica and OpenIPSL workshop/tutorial/seminar.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 1: Setting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 2: </a:t>
            </a:r>
            <a:r>
              <a:rPr lang="en-US" dirty="0" smtClean="0"/>
              <a:t>Setting up </a:t>
            </a:r>
            <a:r>
              <a:rPr lang="en-US" dirty="0"/>
              <a:t>OpenIPSL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FD73-8760-4CFA-80CB-DB3105D3CE78}" type="datetime1">
              <a:rPr lang="en-US" smtClean="0"/>
              <a:t>4/19/17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197">
            <a:off x="3766420" y="3312368"/>
            <a:ext cx="1066228" cy="1066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39" y="2533772"/>
            <a:ext cx="3794322" cy="6323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045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11" y="619636"/>
            <a:ext cx="3531730" cy="223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2852936"/>
            <a:ext cx="63820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Part </a:t>
            </a:r>
            <a:r>
              <a:rPr kumimoji="0" 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</a:rPr>
              <a:t>Setting up OpenModelica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018E8-8929-4E35-8908-21E47B3F1808}" type="datetime1">
              <a:rPr lang="en-US" smtClean="0"/>
              <a:t>4/19/17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732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Installation 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453650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Instructions: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Download the installation package</a:t>
            </a:r>
          </a:p>
          <a:p>
            <a:pPr marL="698500" lvl="1" indent="-342900"/>
            <a:r>
              <a:rPr lang="en-GB" dirty="0" smtClean="0"/>
              <a:t>Windows:</a:t>
            </a:r>
          </a:p>
          <a:p>
            <a:pPr marL="1066800" lvl="2" indent="-342900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www.openmodelica.org/download/download-windows</a:t>
            </a:r>
            <a:endParaRPr lang="en-GB" dirty="0" smtClean="0"/>
          </a:p>
          <a:p>
            <a:pPr marL="1066800" lvl="2" indent="-342900"/>
            <a:r>
              <a:rPr lang="en-GB" dirty="0" smtClean="0"/>
              <a:t>1.9.6: 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build.openmodelica.org/omc/builds/windows/releases/1.9.6/OpenModelica-v1.9.6.exe</a:t>
            </a:r>
            <a:endParaRPr lang="en-GB" dirty="0" smtClean="0"/>
          </a:p>
          <a:p>
            <a:pPr marL="1066800" lvl="2" indent="-342900"/>
            <a:r>
              <a:rPr lang="en-GB" dirty="0" smtClean="0"/>
              <a:t>1.9.11: </a:t>
            </a:r>
          </a:p>
          <a:p>
            <a:pPr marL="1066800" lvl="2" indent="-342900"/>
            <a:r>
              <a:rPr lang="en-GB" dirty="0">
                <a:hlinkClick r:id="rId4"/>
              </a:rPr>
              <a:t>https://build.openmodelica.org/omc/builds/windows/releases/1.11.0</a:t>
            </a:r>
            <a:r>
              <a:rPr lang="en-GB" dirty="0" smtClean="0">
                <a:hlinkClick r:id="rId4"/>
              </a:rPr>
              <a:t>/</a:t>
            </a:r>
            <a:r>
              <a:rPr lang="en-GB" dirty="0" smtClean="0"/>
              <a:t> </a:t>
            </a:r>
          </a:p>
          <a:p>
            <a:pPr marL="698500" lvl="1" indent="-342900"/>
            <a:r>
              <a:rPr lang="en-GB" dirty="0" smtClean="0"/>
              <a:t>Mac:</a:t>
            </a:r>
          </a:p>
          <a:p>
            <a:pPr marL="1066800" lvl="2" indent="-342900"/>
            <a:r>
              <a:rPr lang="en-GB" dirty="0"/>
              <a:t>1.9.6: </a:t>
            </a:r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build.openmodelica.org/omc/builds/mac/binaries/latest-release-1.9.6.mpkg</a:t>
            </a:r>
            <a:r>
              <a:rPr lang="en-GB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Launch </a:t>
            </a:r>
            <a:r>
              <a:rPr lang="en-GB" dirty="0"/>
              <a:t>the Installation package and follow the instructions with default </a:t>
            </a:r>
            <a:r>
              <a:rPr lang="en-GB" dirty="0" smtClean="0"/>
              <a:t>options</a:t>
            </a:r>
            <a:endParaRPr lang="en-GB" sz="1600" dirty="0">
              <a:solidFill>
                <a:srgbClr val="FF0000"/>
              </a:solidFill>
            </a:endParaRPr>
          </a:p>
          <a:p>
            <a:endParaRPr lang="en-GB" dirty="0" smtClean="0">
              <a:solidFill>
                <a:srgbClr val="FF0000"/>
              </a:solidFill>
            </a:endParaRPr>
          </a:p>
          <a:p>
            <a:r>
              <a:rPr lang="en-GB" dirty="0" smtClean="0">
                <a:solidFill>
                  <a:srgbClr val="FF0000"/>
                </a:solidFill>
              </a:rPr>
              <a:t>Note</a:t>
            </a:r>
            <a:r>
              <a:rPr lang="en-GB" dirty="0">
                <a:solidFill>
                  <a:srgbClr val="FF0000"/>
                </a:solidFill>
              </a:rPr>
              <a:t>! </a:t>
            </a:r>
            <a:endParaRPr lang="en-GB" dirty="0" smtClean="0">
              <a:solidFill>
                <a:srgbClr val="FF0000"/>
              </a:solidFill>
            </a:endParaRPr>
          </a:p>
          <a:p>
            <a:r>
              <a:rPr lang="en-GB" dirty="0" err="1" smtClean="0"/>
              <a:t>Compatibilty</a:t>
            </a:r>
            <a:r>
              <a:rPr lang="en-GB" dirty="0" smtClean="0"/>
              <a:t> </a:t>
            </a:r>
            <a:r>
              <a:rPr lang="en-GB" dirty="0"/>
              <a:t>with OpenIPSL is checked for OpenModelica </a:t>
            </a:r>
            <a:r>
              <a:rPr lang="en-GB" dirty="0" smtClean="0"/>
              <a:t>versions 1.9.6</a:t>
            </a:r>
            <a:r>
              <a:rPr lang="en-GB" dirty="0"/>
              <a:t> </a:t>
            </a:r>
            <a:r>
              <a:rPr lang="en-GB" dirty="0" smtClean="0"/>
              <a:t>(Mac and Windows) and 1.9.11 (on Windows)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BBCD-5E10-4B5F-9033-296DC189B3CD}" type="datetime1">
              <a:rPr lang="en-US" smtClean="0"/>
              <a:t>4/19/17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18381"/>
            <a:ext cx="5715000" cy="9525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934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032" y="2767094"/>
            <a:ext cx="1416968" cy="829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MAC OSX or Windows OS – No Problem!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OpenModelica is available for GNU/Linux distributions here:</a:t>
            </a:r>
          </a:p>
          <a:p>
            <a:pPr marL="698500" lvl="1" indent="-342900">
              <a:buFont typeface="Arial" charset="0"/>
              <a:buChar char="•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www.openmodelica.org/download/download-linux</a:t>
            </a:r>
            <a:endParaRPr lang="en-US" dirty="0" smtClean="0"/>
          </a:p>
          <a:p>
            <a:pPr marL="698500" lvl="1" indent="-342900">
              <a:buFont typeface="Arial" charset="0"/>
              <a:buChar char="•"/>
            </a:pPr>
            <a:r>
              <a:rPr lang="en-US" b="1" dirty="0" smtClean="0"/>
              <a:t>Note: </a:t>
            </a:r>
            <a:r>
              <a:rPr lang="en-US" dirty="0" smtClean="0"/>
              <a:t>the compatibility of OpenIPSL has not been tested under these OS distributions</a:t>
            </a:r>
          </a:p>
          <a:p>
            <a:pPr marL="698500" lvl="1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Virtual Machine:</a:t>
            </a:r>
          </a:p>
          <a:p>
            <a:pPr marL="698500" lvl="1" indent="-342900">
              <a:buFont typeface="Arial" charset="0"/>
              <a:buChar char="•"/>
            </a:pPr>
            <a:r>
              <a:rPr lang="en-US" dirty="0" smtClean="0"/>
              <a:t>OpenModelica can be installed through pre-built Virtual Machines containing all the libraries and clients that come with OpenModelica.</a:t>
            </a:r>
          </a:p>
          <a:p>
            <a:pPr marL="698500" lvl="1" indent="-342900">
              <a:buFont typeface="Arial" charset="0"/>
              <a:buChar char="•"/>
            </a:pPr>
            <a:r>
              <a:rPr lang="en-US" dirty="0" smtClean="0"/>
              <a:t>See instructions here:</a:t>
            </a:r>
          </a:p>
          <a:p>
            <a:pPr marL="698500" lvl="1" indent="-342900">
              <a:buFont typeface="Arial" charset="0"/>
              <a:buChar char="•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www.openmodelica.org/download/virtual-machine</a:t>
            </a:r>
            <a:r>
              <a:rPr lang="en-US" dirty="0" smtClean="0"/>
              <a:t> </a:t>
            </a:r>
          </a:p>
          <a:p>
            <a:pPr marL="698500" lvl="1" indent="-342900">
              <a:buFont typeface="Arial" charset="0"/>
              <a:buChar char="•"/>
            </a:pPr>
            <a:r>
              <a:rPr lang="en-US" b="1" dirty="0"/>
              <a:t>Note: </a:t>
            </a:r>
            <a:r>
              <a:rPr lang="en-US" dirty="0"/>
              <a:t>the compatibility of OpenIPSL has not been tested under </a:t>
            </a:r>
            <a:r>
              <a:rPr lang="en-US" dirty="0" smtClean="0"/>
              <a:t>these VM configurations.</a:t>
            </a:r>
            <a:endParaRPr lang="en-US" dirty="0"/>
          </a:p>
          <a:p>
            <a:pPr marL="698500" lvl="1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2016-11-20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OpenIPSL Tutorial</a:t>
            </a:r>
            <a:endParaRPr lang="sv-S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95" y="1116652"/>
            <a:ext cx="1269691" cy="9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Check of OpenModelica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Tasks to check </a:t>
            </a:r>
            <a:r>
              <a:rPr lang="en-GB" dirty="0" err="1"/>
              <a:t>OpenModelica</a:t>
            </a:r>
            <a:r>
              <a:rPr lang="en-GB" dirty="0"/>
              <a:t> is correctly installed on your computer: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Start </a:t>
            </a:r>
            <a:r>
              <a:rPr lang="en-GB" dirty="0" err="1"/>
              <a:t>OpenModelica</a:t>
            </a:r>
            <a:r>
              <a:rPr lang="en-GB" dirty="0"/>
              <a:t> Connection Editor (</a:t>
            </a:r>
            <a:r>
              <a:rPr lang="en-GB" dirty="0" err="1"/>
              <a:t>OMEdit</a:t>
            </a:r>
            <a:r>
              <a:rPr lang="en-GB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the Libraries Browser navigate to </a:t>
            </a:r>
            <a:r>
              <a:rPr lang="en-GB" dirty="0" err="1"/>
              <a:t>Modelica.Blocks.Examples.PIDController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</a:t>
            </a:r>
            <a:r>
              <a:rPr lang="en-GB" dirty="0" err="1"/>
              <a:t>Runge</a:t>
            </a:r>
            <a:r>
              <a:rPr lang="en-GB" dirty="0"/>
              <a:t> </a:t>
            </a:r>
            <a:r>
              <a:rPr lang="en-GB" dirty="0" err="1"/>
              <a:t>Kutta</a:t>
            </a:r>
            <a:r>
              <a:rPr lang="en-GB" dirty="0"/>
              <a:t> as a solver and simulate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the “Plotting” view, plot variable </a:t>
            </a:r>
            <a:r>
              <a:rPr lang="en-GB" dirty="0" err="1"/>
              <a:t>speedSensor.w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0B2B-405E-4C84-9A7E-8F02D761BA71}" type="datetime1">
              <a:rPr lang="en-US" smtClean="0"/>
              <a:t>4/19/17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86477"/>
            <a:ext cx="3122266" cy="223444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068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Upon launch, the Connection Editor will present the following window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601E-2CB4-46C9-868E-7C6A5656D43E}" type="datetime1">
              <a:rPr lang="en-US" smtClean="0"/>
              <a:t>4/19/17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52162"/>
            <a:ext cx="7394748" cy="419420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607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of </a:t>
            </a:r>
            <a:r>
              <a:rPr lang="en-GB" dirty="0" err="1"/>
              <a:t>OpenModelica</a:t>
            </a:r>
            <a:r>
              <a:rPr lang="en-GB" dirty="0"/>
              <a:t> – 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Browse the Modelica library to find the </a:t>
            </a:r>
            <a:r>
              <a:rPr lang="en-GB" dirty="0" err="1"/>
              <a:t>PID_Controller</a:t>
            </a:r>
            <a:r>
              <a:rPr lang="en-GB" dirty="0"/>
              <a:t> and open it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869A-23EA-4FF8-9246-50A5BE40ED07}" type="datetime1">
              <a:rPr lang="en-US" smtClean="0"/>
              <a:t>4/19/17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OpenIPSL Getting Started</a:t>
            </a:r>
            <a:endParaRPr lang="sv-SE" dirty="0"/>
          </a:p>
        </p:txBody>
      </p:sp>
      <p:grpSp>
        <p:nvGrpSpPr>
          <p:cNvPr id="8" name="Group 7"/>
          <p:cNvGrpSpPr/>
          <p:nvPr/>
        </p:nvGrpSpPr>
        <p:grpSpPr>
          <a:xfrm>
            <a:off x="2044960" y="1844824"/>
            <a:ext cx="4831296" cy="3987800"/>
            <a:chOff x="3429000" y="2138363"/>
            <a:chExt cx="4831296" cy="398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2138363"/>
              <a:ext cx="2286000" cy="39878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5302424" y="3645024"/>
              <a:ext cx="1250776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569088" y="3321858"/>
              <a:ext cx="169120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Double-click to open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0B53-9592-4779-891F-997228E46E01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09958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plate_KTH_with colours and grafs">
  <a:themeElements>
    <a:clrScheme name="Anpassat 9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54A6"/>
      </a:accent1>
      <a:accent2>
        <a:srgbClr val="5893E5"/>
      </a:accent2>
      <a:accent3>
        <a:srgbClr val="62922E"/>
      </a:accent3>
      <a:accent4>
        <a:srgbClr val="A1D16D"/>
      </a:accent4>
      <a:accent5>
        <a:srgbClr val="9D102D"/>
      </a:accent5>
      <a:accent6>
        <a:srgbClr val="EC4769"/>
      </a:accent6>
      <a:hlink>
        <a:srgbClr val="C2C2C4"/>
      </a:hlink>
      <a:folHlink>
        <a:srgbClr val="800080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blue</Template>
  <TotalTime>4637</TotalTime>
  <Words>819</Words>
  <Application>Microsoft Macintosh PowerPoint</Application>
  <PresentationFormat>On-screen Show (4:3)</PresentationFormat>
  <Paragraphs>218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Geneva</vt:lpstr>
      <vt:lpstr>Template_KTH_with colours and grafs</vt:lpstr>
      <vt:lpstr>think-cell Slide</vt:lpstr>
      <vt:lpstr>OpenIPSL  A Modelica Library for Power Systems Simulation</vt:lpstr>
      <vt:lpstr>Requirements</vt:lpstr>
      <vt:lpstr>Getting Started with  OpenModelica and OpenIPSL</vt:lpstr>
      <vt:lpstr>PowerPoint Presentation</vt:lpstr>
      <vt:lpstr>Installation of</vt:lpstr>
      <vt:lpstr>No MAC OSX or Windows OS – No Problem!</vt:lpstr>
      <vt:lpstr>Check of OpenModelica</vt:lpstr>
      <vt:lpstr>Check of OpenModelica – Step 1</vt:lpstr>
      <vt:lpstr>Check of OpenModelica – Step 2</vt:lpstr>
      <vt:lpstr>Check of OpenModelica – Step 3</vt:lpstr>
      <vt:lpstr>Check of OpenModelica – Step 4a</vt:lpstr>
      <vt:lpstr>Check of OpenModelica – Step 4b</vt:lpstr>
      <vt:lpstr>Check of OpenModelica – Final Result</vt:lpstr>
      <vt:lpstr>PowerPoint Presentation</vt:lpstr>
      <vt:lpstr>Download the OpenIPSL!</vt:lpstr>
      <vt:lpstr>Load the OpenIPSL to OMEdit</vt:lpstr>
      <vt:lpstr>Load an Application Example to OMEdit</vt:lpstr>
      <vt:lpstr>Check that it simulates</vt:lpstr>
      <vt:lpstr>Plot the results</vt:lpstr>
      <vt:lpstr>Finally, take a look a our repository and documentation!</vt:lpstr>
      <vt:lpstr>You are ready! See you for the workshop/tutorial/seminar!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OpenIPSL</dc:title>
  <dc:creator>Maxime Baudette</dc:creator>
  <cp:lastModifiedBy>Luigi Vanfretti</cp:lastModifiedBy>
  <cp:revision>420</cp:revision>
  <cp:lastPrinted>2017-04-18T21:23:23Z</cp:lastPrinted>
  <dcterms:created xsi:type="dcterms:W3CDTF">2014-11-18T14:50:55Z</dcterms:created>
  <dcterms:modified xsi:type="dcterms:W3CDTF">2017-04-19T15:16:15Z</dcterms:modified>
</cp:coreProperties>
</file>